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9"/>
  </p:notesMasterIdLst>
  <p:sldIdLst>
    <p:sldId id="256" r:id="rId2"/>
    <p:sldId id="257" r:id="rId3"/>
    <p:sldId id="299" r:id="rId4"/>
    <p:sldId id="258" r:id="rId5"/>
    <p:sldId id="259" r:id="rId6"/>
    <p:sldId id="261" r:id="rId7"/>
    <p:sldId id="262" r:id="rId8"/>
    <p:sldId id="264" r:id="rId9"/>
    <p:sldId id="265" r:id="rId10"/>
    <p:sldId id="266" r:id="rId11"/>
    <p:sldId id="267" r:id="rId12"/>
    <p:sldId id="268" r:id="rId13"/>
    <p:sldId id="279" r:id="rId14"/>
    <p:sldId id="280"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91" r:id="rId32"/>
    <p:sldId id="288" r:id="rId33"/>
    <p:sldId id="289" r:id="rId34"/>
    <p:sldId id="298" r:id="rId35"/>
    <p:sldId id="297" r:id="rId36"/>
    <p:sldId id="295" r:id="rId37"/>
    <p:sldId id="29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8" autoAdjust="0"/>
    <p:restoredTop sz="94660"/>
  </p:normalViewPr>
  <p:slideViewPr>
    <p:cSldViewPr>
      <p:cViewPr varScale="1">
        <p:scale>
          <a:sx n="70" d="100"/>
          <a:sy n="70" d="100"/>
        </p:scale>
        <p:origin x="66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73517-8E17-471C-B4FA-443BD763711A}" type="datetimeFigureOut">
              <a:rPr lang="en-US" smtClean="0"/>
              <a:pPr/>
              <a:t>8/29/2023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F8D920-E45D-476A-A5E4-E7D5238202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pPr/>
              <a:t>6</a:t>
            </a:fld>
            <a:endParaRPr lang="en-US"/>
          </a:p>
        </p:txBody>
      </p:sp>
    </p:spTree>
    <p:extLst>
      <p:ext uri="{BB962C8B-B14F-4D97-AF65-F5344CB8AC3E}">
        <p14:creationId xmlns:p14="http://schemas.microsoft.com/office/powerpoint/2010/main" val="132509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F8D920-E45D-476A-A5E4-E7D5238202C1}" type="slidenum">
              <a:rPr lang="en-US" smtClean="0"/>
              <a:pPr/>
              <a:t>9</a:t>
            </a:fld>
            <a:endParaRPr lang="en-US"/>
          </a:p>
        </p:txBody>
      </p:sp>
    </p:spTree>
    <p:extLst>
      <p:ext uri="{BB962C8B-B14F-4D97-AF65-F5344CB8AC3E}">
        <p14:creationId xmlns:p14="http://schemas.microsoft.com/office/powerpoint/2010/main" val="322747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9" name="Google Shape;25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1125459" y="329308"/>
            <a:ext cx="3392144" cy="309201"/>
          </a:xfrm>
        </p:spPr>
        <p:txBody>
          <a:bodyPr/>
          <a:lstStyle/>
          <a:p>
            <a:endParaRPr lang="en-IN"/>
          </a:p>
        </p:txBody>
      </p:sp>
      <p:sp>
        <p:nvSpPr>
          <p:cNvPr id="6" name="Slide Number Placeholder 5"/>
          <p:cNvSpPr>
            <a:spLocks noGrp="1"/>
          </p:cNvSpPr>
          <p:nvPr>
            <p:ph type="sldNum" sz="quarter" idx="12"/>
          </p:nvPr>
        </p:nvSpPr>
        <p:spPr>
          <a:xfrm>
            <a:off x="6886200" y="131730"/>
            <a:ext cx="802005" cy="503578"/>
          </a:xfrm>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08724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07264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363415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D54264-22B7-4C79-A9C8-103C057765B2}" type="datetime1">
              <a:rPr lang="en-US" smtClean="0"/>
              <a:pPr/>
              <a:t>8/29/2023</a:t>
            </a:fld>
            <a:endParaRPr lang="en-US"/>
          </a:p>
        </p:txBody>
      </p:sp>
      <p:sp>
        <p:nvSpPr>
          <p:cNvPr id="5" name="Footer Placeholder 4"/>
          <p:cNvSpPr>
            <a:spLocks noGrp="1"/>
          </p:cNvSpPr>
          <p:nvPr>
            <p:ph type="ftr" sz="quarter" idx="11"/>
          </p:nvPr>
        </p:nvSpPr>
        <p:spPr/>
        <p:txBody>
          <a:bodyPr/>
          <a:lstStyle/>
          <a:p>
            <a:r>
              <a:rPr lang="en-US" dirty="0"/>
              <a:t>©</a:t>
            </a:r>
            <a:r>
              <a:rPr lang="en-US" dirty="0" err="1"/>
              <a:t>bloodForLives</a:t>
            </a:r>
            <a:endParaRPr lang="en-US" dirty="0"/>
          </a:p>
        </p:txBody>
      </p:sp>
      <p:sp>
        <p:nvSpPr>
          <p:cNvPr id="6" name="Slide Number Placeholder 5"/>
          <p:cNvSpPr>
            <a:spLocks noGrp="1"/>
          </p:cNvSpPr>
          <p:nvPr>
            <p:ph type="sldNum" sz="quarter" idx="12"/>
          </p:nvPr>
        </p:nvSpPr>
        <p:spPr/>
        <p:txBody>
          <a:bodyPr/>
          <a:lstStyle/>
          <a:p>
            <a:fld id="{FEF335F4-0CCA-4FF1-9257-9E89A42A812A}" type="slidenum">
              <a:rPr lang="en-US" smtClean="0"/>
              <a:pPr/>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80042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14214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37939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8131" y="2973815"/>
            <a:ext cx="3125766" cy="249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63822" y="2971035"/>
            <a:ext cx="3125652" cy="24849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IN" smtClean="0"/>
              <a:pPr/>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89171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IN" smtClean="0"/>
              <a:pPr/>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359070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177039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0397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endParaRPr lang="en-IN"/>
          </a:p>
        </p:txBody>
      </p:sp>
      <p:sp>
        <p:nvSpPr>
          <p:cNvPr id="6" name="Footer Placeholder 5"/>
          <p:cNvSpPr>
            <a:spLocks noGrp="1"/>
          </p:cNvSpPr>
          <p:nvPr>
            <p:ph type="ftr" sz="quarter" idx="11"/>
          </p:nvPr>
        </p:nvSpPr>
        <p:spPr>
          <a:xfrm>
            <a:off x="1125459" y="318641"/>
            <a:ext cx="2601032" cy="320931"/>
          </a:xfrm>
        </p:spPr>
        <p:txBody>
          <a:bodyPr/>
          <a:lstStyle/>
          <a:p>
            <a:endParaRPr lang="en-IN"/>
          </a:p>
        </p:txBody>
      </p:sp>
      <p:sp>
        <p:nvSpPr>
          <p:cNvPr id="7" name="Slide Number Placeholder 6"/>
          <p:cNvSpPr>
            <a:spLocks noGrp="1"/>
          </p:cNvSpPr>
          <p:nvPr>
            <p:ph type="sldNum" sz="quarter" idx="12"/>
          </p:nvPr>
        </p:nvSpPr>
        <p:spPr>
          <a:xfrm>
            <a:off x="3726491" y="131730"/>
            <a:ext cx="795746" cy="503578"/>
          </a:xfrm>
        </p:spPr>
        <p:txBody>
          <a:bodyPr/>
          <a:lstStyle/>
          <a:p>
            <a:fld id="{00000000-1234-1234-1234-123412341234}" type="slidenum">
              <a:rPr lang="en-IN" smtClean="0"/>
              <a:pPr/>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29843266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00000000-1234-1234-1234-123412341234}" type="slidenum">
              <a:rPr lang="en-IN" smtClean="0"/>
              <a:pPr/>
              <a:t>‹#›</a:t>
            </a:fld>
            <a:endParaRPr lang="en-IN"/>
          </a:p>
        </p:txBody>
      </p:sp>
    </p:spTree>
    <p:extLst>
      <p:ext uri="{BB962C8B-B14F-4D97-AF65-F5344CB8AC3E}">
        <p14:creationId xmlns:p14="http://schemas.microsoft.com/office/powerpoint/2010/main" val="289249418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javatpoint.com/" TargetMode="External"/><Relationship Id="rId3" Type="http://schemas.openxmlformats.org/officeDocument/2006/relationships/hyperlink" Target="https://www.baeldung.com/spring-boot" TargetMode="External"/><Relationship Id="rId7" Type="http://schemas.openxmlformats.org/officeDocument/2006/relationships/hyperlink" Target="http://www.w3school.com/" TargetMode="External"/><Relationship Id="rId2" Type="http://schemas.openxmlformats.org/officeDocument/2006/relationships/hyperlink" Target="https://www.w3schools.com/react/" TargetMode="External"/><Relationship Id="rId1" Type="http://schemas.openxmlformats.org/officeDocument/2006/relationships/slideLayout" Target="../slideLayouts/slideLayout2.xml"/><Relationship Id="rId6" Type="http://schemas.openxmlformats.org/officeDocument/2006/relationships/hyperlink" Target="http://www.google.com/" TargetMode="External"/><Relationship Id="rId5" Type="http://schemas.openxmlformats.org/officeDocument/2006/relationships/hyperlink" Target="https://reactjs.org/" TargetMode="External"/><Relationship Id="rId4" Type="http://schemas.openxmlformats.org/officeDocument/2006/relationships/hyperlink" Target="https://docs.spring.io/spring-data/jpa/docs/current/reference/html/" TargetMode="External"/><Relationship Id="rId9" Type="http://schemas.openxmlformats.org/officeDocument/2006/relationships/hyperlink" Target="https://docs.spring.io/spring-framework/doc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60073"/>
            <a:ext cx="8229600" cy="1281152"/>
          </a:xfrm>
        </p:spPr>
        <p:txBody>
          <a:bodyPr>
            <a:normAutofit fontScale="90000"/>
          </a:bodyPr>
          <a:lstStyle/>
          <a:p>
            <a:pPr algn="ctr"/>
            <a:br>
              <a:rPr lang="en-US" sz="3600" b="1" dirty="0">
                <a:latin typeface="DaunPenh" panose="01010101010101010101" pitchFamily="2" charset="0"/>
                <a:cs typeface="DaunPenh" panose="01010101010101010101" pitchFamily="2" charset="0"/>
              </a:rPr>
            </a:br>
            <a:r>
              <a:rPr lang="en-US" sz="4900" b="1" i="1" u="sng" dirty="0">
                <a:solidFill>
                  <a:srgbClr val="FF0000"/>
                </a:solidFill>
                <a:latin typeface="DaunPenh" panose="01010101010101010101" pitchFamily="2" charset="0"/>
                <a:cs typeface="DaunPenh" panose="01010101010101010101" pitchFamily="2" charset="0"/>
              </a:rPr>
              <a:t>E - BLOOD BANK </a:t>
            </a:r>
            <a:br>
              <a:rPr lang="en-US" b="1" dirty="0">
                <a:solidFill>
                  <a:schemeClr val="accent2">
                    <a:lumMod val="75000"/>
                  </a:schemeClr>
                </a:solidFill>
                <a:latin typeface="Calibri Light"/>
              </a:rPr>
            </a:br>
            <a:endParaRPr lang="en-US" sz="2700" dirty="0">
              <a:solidFill>
                <a:schemeClr val="accent2">
                  <a:lumMod val="75000"/>
                </a:schemeClr>
              </a:solidFill>
            </a:endParaRPr>
          </a:p>
        </p:txBody>
      </p:sp>
      <p:sp>
        <p:nvSpPr>
          <p:cNvPr id="8" name="Content Placeholder 7"/>
          <p:cNvSpPr>
            <a:spLocks noGrp="1"/>
          </p:cNvSpPr>
          <p:nvPr>
            <p:ph idx="1"/>
          </p:nvPr>
        </p:nvSpPr>
        <p:spPr>
          <a:xfrm>
            <a:off x="5334000" y="4474566"/>
            <a:ext cx="3657600" cy="1447800"/>
          </a:xfrm>
        </p:spPr>
        <p:txBody>
          <a:bodyPr>
            <a:normAutofit fontScale="85000" lnSpcReduction="20000"/>
          </a:bodyPr>
          <a:lstStyle/>
          <a:p>
            <a:pPr>
              <a:buNone/>
            </a:pPr>
            <a:r>
              <a:rPr lang="en-US" sz="2000" b="1" dirty="0"/>
              <a:t>Presented By:</a:t>
            </a:r>
          </a:p>
          <a:p>
            <a:pPr lvl="1">
              <a:buNone/>
            </a:pPr>
            <a:r>
              <a:rPr lang="en-US" sz="2000" dirty="0">
                <a:latin typeface="Arial" pitchFamily="34" charset="0"/>
                <a:cs typeface="Arial" pitchFamily="34" charset="0"/>
              </a:rPr>
              <a:t>Ashwani  Gupta(223139)</a:t>
            </a:r>
          </a:p>
          <a:p>
            <a:pPr lvl="1">
              <a:buNone/>
            </a:pPr>
            <a:r>
              <a:rPr lang="en-US" sz="2000" dirty="0">
                <a:latin typeface="Arial" pitchFamily="34" charset="0"/>
                <a:cs typeface="Arial" pitchFamily="34" charset="0"/>
              </a:rPr>
              <a:t>Aishwarya Patil (223176)</a:t>
            </a:r>
          </a:p>
          <a:p>
            <a:pPr>
              <a:buNone/>
            </a:pPr>
            <a:r>
              <a:rPr lang="en-US" sz="2000" dirty="0">
                <a:solidFill>
                  <a:srgbClr val="002060"/>
                </a:solidFill>
              </a:rPr>
              <a:t>Group No:83</a:t>
            </a:r>
            <a:endParaRPr lang="en-US" sz="2000" dirty="0">
              <a:latin typeface="Arial" pitchFamily="34" charset="0"/>
              <a:cs typeface="Arial" pitchFamily="34" charset="0"/>
            </a:endParaRPr>
          </a:p>
        </p:txBody>
      </p:sp>
      <p:sp>
        <p:nvSpPr>
          <p:cNvPr id="9" name="Footer Placeholder 8"/>
          <p:cNvSpPr>
            <a:spLocks noGrp="1"/>
          </p:cNvSpPr>
          <p:nvPr>
            <p:ph type="ftr" sz="quarter" idx="11"/>
          </p:nvPr>
        </p:nvSpPr>
        <p:spPr/>
        <p:txBody>
          <a:bodyPr/>
          <a:lstStyle/>
          <a:p>
            <a:r>
              <a:rPr lang="en-US" b="1" dirty="0"/>
              <a:t>©BloodForLives</a:t>
            </a:r>
          </a:p>
        </p:txBody>
      </p:sp>
      <p:sp>
        <p:nvSpPr>
          <p:cNvPr id="10" name="Slide Number Placeholder 9"/>
          <p:cNvSpPr>
            <a:spLocks noGrp="1"/>
          </p:cNvSpPr>
          <p:nvPr>
            <p:ph type="sldNum" sz="quarter" idx="12"/>
          </p:nvPr>
        </p:nvSpPr>
        <p:spPr/>
        <p:txBody>
          <a:bodyPr/>
          <a:lstStyle/>
          <a:p>
            <a:fld id="{FEF335F4-0CCA-4FF1-9257-9E89A42A812A}" type="slidenum">
              <a:rPr lang="en-US" smtClean="0"/>
              <a:pPr/>
              <a:t>1</a:t>
            </a:fld>
            <a:endParaRPr lang="en-US"/>
          </a:p>
        </p:txBody>
      </p:sp>
      <p:sp>
        <p:nvSpPr>
          <p:cNvPr id="2" name="TextBox 1">
            <a:extLst>
              <a:ext uri="{FF2B5EF4-FFF2-40B4-BE49-F238E27FC236}">
                <a16:creationId xmlns:a16="http://schemas.microsoft.com/office/drawing/2014/main" id="{6596B184-FE2E-B32B-D427-ADC671909F7C}"/>
              </a:ext>
            </a:extLst>
          </p:cNvPr>
          <p:cNvSpPr txBox="1"/>
          <p:nvPr/>
        </p:nvSpPr>
        <p:spPr>
          <a:xfrm>
            <a:off x="76200" y="4474566"/>
            <a:ext cx="3352800" cy="954107"/>
          </a:xfrm>
          <a:prstGeom prst="rect">
            <a:avLst/>
          </a:prstGeom>
          <a:noFill/>
        </p:spPr>
        <p:txBody>
          <a:bodyPr wrap="square" rtlCol="0">
            <a:spAutoFit/>
          </a:bodyPr>
          <a:lstStyle/>
          <a:p>
            <a:r>
              <a:rPr lang="en-IN" sz="2000" b="1" dirty="0"/>
              <a:t>Mentor</a:t>
            </a:r>
            <a:r>
              <a:rPr lang="en-IN" sz="2000" dirty="0"/>
              <a:t>:</a:t>
            </a:r>
          </a:p>
          <a:p>
            <a:endParaRPr lang="en-IN" dirty="0"/>
          </a:p>
          <a:p>
            <a:r>
              <a:rPr lang="en-IN" dirty="0">
                <a:latin typeface="Adobe Fan Heiti Std B" panose="020B0700000000000000" pitchFamily="34" charset="-128"/>
                <a:ea typeface="Adobe Fan Heiti Std B" panose="020B0700000000000000" pitchFamily="34" charset="-128"/>
              </a:rPr>
              <a:t>Mrs. Rupali Solaskar Thorat</a:t>
            </a:r>
          </a:p>
        </p:txBody>
      </p:sp>
      <p:sp>
        <p:nvSpPr>
          <p:cNvPr id="6" name="TextBox 5">
            <a:extLst>
              <a:ext uri="{FF2B5EF4-FFF2-40B4-BE49-F238E27FC236}">
                <a16:creationId xmlns:a16="http://schemas.microsoft.com/office/drawing/2014/main" id="{1939BB8E-F03D-3C4D-3125-63A0A5F91151}"/>
              </a:ext>
            </a:extLst>
          </p:cNvPr>
          <p:cNvSpPr txBox="1"/>
          <p:nvPr/>
        </p:nvSpPr>
        <p:spPr>
          <a:xfrm>
            <a:off x="304800" y="838200"/>
            <a:ext cx="7886700" cy="3146182"/>
          </a:xfrm>
          <a:prstGeom prst="rect">
            <a:avLst/>
          </a:prstGeom>
          <a:noFill/>
        </p:spPr>
        <p:txBody>
          <a:bodyPr wrap="square">
            <a:spAutoFit/>
          </a:bodyPr>
          <a:lstStyle/>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INSTITUTE FOR ADVANCED COMPUTING AND</a:t>
            </a:r>
          </a:p>
          <a:p>
            <a:pPr marL="1001395" marR="478790" indent="-6350" algn="ctr">
              <a:lnSpc>
                <a:spcPct val="107000"/>
              </a:lnSpc>
              <a:spcAft>
                <a:spcPts val="60"/>
              </a:spcAft>
            </a:pPr>
            <a:r>
              <a:rPr lang="en-IN" sz="2000" b="1" dirty="0">
                <a:solidFill>
                  <a:srgbClr val="000000"/>
                </a:solidFill>
                <a:effectLst/>
                <a:latin typeface="Times New Roman" panose="02020603050405020304" pitchFamily="18" charset="0"/>
                <a:ea typeface="Times New Roman" panose="02020603050405020304" pitchFamily="18" charset="0"/>
              </a:rPr>
              <a:t> SOFTWARE DEVELOPMENT </a:t>
            </a: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AKURDI, PUNE</a:t>
            </a:r>
          </a:p>
          <a:p>
            <a:pPr marL="1181735" marR="478790" indent="-6350" algn="ctr">
              <a:lnSpc>
                <a:spcPct val="107000"/>
              </a:lnSpc>
              <a:spcAft>
                <a:spcPts val="700"/>
              </a:spcAft>
            </a:pPr>
            <a:endParaRPr lang="en-IN" sz="2000"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1800" b="1" dirty="0">
                <a:solidFill>
                  <a:srgbClr val="000000"/>
                </a:solidFill>
                <a:effectLst/>
                <a:latin typeface="Times New Roman" panose="02020603050405020304" pitchFamily="18" charset="0"/>
                <a:ea typeface="Times New Roman" panose="02020603050405020304" pitchFamily="18" charset="0"/>
              </a:rPr>
              <a:t>PG-DAC MARCH 2023</a:t>
            </a:r>
            <a:endParaRPr lang="en-IN" b="1" dirty="0">
              <a:solidFill>
                <a:srgbClr val="000000"/>
              </a:solidFill>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r>
              <a:rPr lang="en-IN" sz="2000" b="1" dirty="0">
                <a:solidFill>
                  <a:srgbClr val="000000"/>
                </a:solidFill>
                <a:effectLst/>
                <a:latin typeface="Times New Roman" panose="02020603050405020304" pitchFamily="18" charset="0"/>
                <a:ea typeface="Times New Roman" panose="02020603050405020304" pitchFamily="18" charset="0"/>
              </a:rPr>
              <a:t>Presentation on</a:t>
            </a: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a:p>
            <a:pPr marL="1181735" marR="478790" indent="-6350" algn="ctr">
              <a:lnSpc>
                <a:spcPct val="107000"/>
              </a:lnSpc>
              <a:spcAft>
                <a:spcPts val="700"/>
              </a:spcAft>
            </a:pPr>
            <a:endParaRPr lang="en-IN" sz="2000" b="1"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69" y="879501"/>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Activity diagram : Admin module</a:t>
            </a:r>
            <a:endParaRPr lang="en-US" sz="3600" dirty="0"/>
          </a:p>
        </p:txBody>
      </p:sp>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10</a:t>
            </a:fld>
            <a:endParaRPr lang="en-US"/>
          </a:p>
        </p:txBody>
      </p:sp>
      <p:pic>
        <p:nvPicPr>
          <p:cNvPr id="4098" name="Picture 2" descr="D:\Cdac\Project\Documentation\Umls\Activity_diagrams\Admin (Activity_diagram).jpg"/>
          <p:cNvPicPr>
            <a:picLocks noChangeAspect="1" noChangeArrowheads="1"/>
          </p:cNvPicPr>
          <p:nvPr/>
        </p:nvPicPr>
        <p:blipFill>
          <a:blip r:embed="rId2"/>
          <a:srcRect/>
          <a:stretch>
            <a:fillRect/>
          </a:stretch>
        </p:blipFill>
        <p:spPr bwMode="auto">
          <a:xfrm>
            <a:off x="1448264" y="1447800"/>
            <a:ext cx="6241210" cy="527847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20" y="914400"/>
            <a:ext cx="8458200" cy="1143000"/>
          </a:xfrm>
        </p:spPr>
        <p:txBody>
          <a:bodyPr>
            <a:noAutofit/>
          </a:bodyPr>
          <a:lstStyle/>
          <a:p>
            <a:pPr algn="l"/>
            <a:r>
              <a:rPr lang="en-US" sz="3600" kern="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Activity diagram : User module</a:t>
            </a:r>
            <a:endParaRPr lang="en-US" sz="3600" dirty="0"/>
          </a:p>
        </p:txBody>
      </p:sp>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11</a:t>
            </a:fld>
            <a:endParaRPr lang="en-US"/>
          </a:p>
        </p:txBody>
      </p:sp>
      <p:pic>
        <p:nvPicPr>
          <p:cNvPr id="5122" name="Picture 2" descr="D:\Cdac\Project\Documentation\Umls\Activity_diagrams\User(Activity_diagram).jpg"/>
          <p:cNvPicPr>
            <a:picLocks noChangeAspect="1" noChangeArrowheads="1"/>
          </p:cNvPicPr>
          <p:nvPr/>
        </p:nvPicPr>
        <p:blipFill>
          <a:blip r:embed="rId2"/>
          <a:srcRect/>
          <a:stretch>
            <a:fillRect/>
          </a:stretch>
        </p:blipFill>
        <p:spPr bwMode="auto">
          <a:xfrm>
            <a:off x="1472327" y="1678020"/>
            <a:ext cx="5791200" cy="50482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81124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6150" name="Picture 6"/>
          <p:cNvPicPr>
            <a:picLocks noGrp="1" noChangeAspect="1" noChangeArrowheads="1"/>
          </p:cNvPicPr>
          <p:nvPr>
            <p:ph idx="1"/>
          </p:nvPr>
        </p:nvPicPr>
        <p:blipFill>
          <a:blip r:embed="rId2"/>
          <a:srcRect/>
          <a:stretch>
            <a:fillRect/>
          </a:stretch>
        </p:blipFill>
        <p:spPr bwMode="auto">
          <a:xfrm>
            <a:off x="421105" y="1198704"/>
            <a:ext cx="8229600" cy="5527566"/>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57660"/>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15362" name="Picture 2"/>
          <p:cNvPicPr>
            <a:picLocks noGrp="1" noChangeAspect="1" noChangeArrowheads="1"/>
          </p:cNvPicPr>
          <p:nvPr>
            <p:ph idx="1"/>
          </p:nvPr>
        </p:nvPicPr>
        <p:blipFill>
          <a:blip r:embed="rId2"/>
          <a:srcRect/>
          <a:stretch>
            <a:fillRect/>
          </a:stretch>
        </p:blipFill>
        <p:spPr bwMode="auto">
          <a:xfrm>
            <a:off x="457200" y="1620440"/>
            <a:ext cx="8229600" cy="392191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4089"/>
            <a:ext cx="8229600" cy="715962"/>
          </a:xfrm>
        </p:spPr>
        <p:txBody>
          <a:bodyPr>
            <a:normAutofit/>
          </a:bodyPr>
          <a:lstStyle/>
          <a:p>
            <a:pPr algn="l"/>
            <a:r>
              <a:rPr lang="en-US" sz="2400" u="sng" dirty="0">
                <a:effectLst>
                  <a:outerShdw blurRad="38100" dist="38100" dir="2700000" algn="tl">
                    <a:srgbClr val="000000">
                      <a:alpha val="43137"/>
                    </a:srgbClr>
                  </a:outerShdw>
                </a:effectLst>
              </a:rPr>
              <a:t>Home Page</a:t>
            </a:r>
          </a:p>
        </p:txBody>
      </p:sp>
      <p:pic>
        <p:nvPicPr>
          <p:cNvPr id="16386" name="Picture 2"/>
          <p:cNvPicPr>
            <a:picLocks noGrp="1" noChangeAspect="1" noChangeArrowheads="1"/>
          </p:cNvPicPr>
          <p:nvPr>
            <p:ph idx="1"/>
          </p:nvPr>
        </p:nvPicPr>
        <p:blipFill>
          <a:blip r:embed="rId2"/>
          <a:srcRect/>
          <a:stretch>
            <a:fillRect/>
          </a:stretch>
        </p:blipFill>
        <p:spPr bwMode="auto">
          <a:xfrm>
            <a:off x="457200" y="1626870"/>
            <a:ext cx="8229600" cy="390906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66800"/>
            <a:ext cx="8229600" cy="715962"/>
          </a:xfrm>
        </p:spPr>
        <p:txBody>
          <a:bodyPr>
            <a:normAutofit/>
          </a:bodyPr>
          <a:lstStyle/>
          <a:p>
            <a:pPr algn="l"/>
            <a:r>
              <a:rPr lang="en-US" sz="2400" u="sng" dirty="0">
                <a:effectLst>
                  <a:outerShdw blurRad="38100" dist="38100" dir="2700000" algn="tl">
                    <a:srgbClr val="000000">
                      <a:alpha val="43137"/>
                    </a:srgbClr>
                  </a:outerShdw>
                </a:effectLst>
              </a:rPr>
              <a:t>Login Page:</a:t>
            </a:r>
          </a:p>
        </p:txBody>
      </p:sp>
      <p:pic>
        <p:nvPicPr>
          <p:cNvPr id="7170" name="Picture 2"/>
          <p:cNvPicPr>
            <a:picLocks noGrp="1" noChangeAspect="1" noChangeArrowheads="1"/>
          </p:cNvPicPr>
          <p:nvPr>
            <p:ph idx="1"/>
          </p:nvPr>
        </p:nvPicPr>
        <p:blipFill>
          <a:blip r:embed="rId2"/>
          <a:srcRect/>
          <a:stretch>
            <a:fillRect/>
          </a:stretch>
        </p:blipFill>
        <p:spPr bwMode="auto">
          <a:xfrm>
            <a:off x="457200" y="1637585"/>
            <a:ext cx="8229600" cy="3887629"/>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95040"/>
            <a:ext cx="8229600" cy="715962"/>
          </a:xfrm>
        </p:spPr>
        <p:txBody>
          <a:bodyPr>
            <a:normAutofit/>
          </a:bodyPr>
          <a:lstStyle/>
          <a:p>
            <a:pPr algn="l"/>
            <a:r>
              <a:rPr lang="en-US" sz="2400" u="sng" dirty="0">
                <a:effectLst>
                  <a:outerShdw blurRad="38100" dist="38100" dir="2700000" algn="tl">
                    <a:srgbClr val="000000">
                      <a:alpha val="43137"/>
                    </a:srgbClr>
                  </a:outerShdw>
                </a:effectLst>
              </a:rPr>
              <a:t>Sign up Page:</a:t>
            </a:r>
          </a:p>
        </p:txBody>
      </p:sp>
      <p:pic>
        <p:nvPicPr>
          <p:cNvPr id="8194" name="Picture 2"/>
          <p:cNvPicPr>
            <a:picLocks noGrp="1" noChangeAspect="1" noChangeArrowheads="1"/>
          </p:cNvPicPr>
          <p:nvPr>
            <p:ph idx="1"/>
          </p:nvPr>
        </p:nvPicPr>
        <p:blipFill>
          <a:blip r:embed="rId2"/>
          <a:srcRect/>
          <a:stretch>
            <a:fillRect/>
          </a:stretch>
        </p:blipFill>
        <p:spPr bwMode="auto">
          <a:xfrm>
            <a:off x="457200" y="1631156"/>
            <a:ext cx="8229600" cy="390048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1430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Flow(Home page)</a:t>
            </a:r>
          </a:p>
        </p:txBody>
      </p:sp>
      <p:pic>
        <p:nvPicPr>
          <p:cNvPr id="9218" name="Picture 2"/>
          <p:cNvPicPr>
            <a:picLocks noGrp="1" noChangeAspect="1" noChangeArrowheads="1"/>
          </p:cNvPicPr>
          <p:nvPr>
            <p:ph idx="1"/>
          </p:nvPr>
        </p:nvPicPr>
        <p:blipFill>
          <a:blip r:embed="rId2"/>
          <a:srcRect/>
          <a:stretch>
            <a:fillRect/>
          </a:stretch>
        </p:blipFill>
        <p:spPr bwMode="auto">
          <a:xfrm>
            <a:off x="457200" y="1635442"/>
            <a:ext cx="8229600" cy="389191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97051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0242" name="Picture 2"/>
          <p:cNvPicPr>
            <a:picLocks noGrp="1" noChangeAspect="1" noChangeArrowheads="1"/>
          </p:cNvPicPr>
          <p:nvPr>
            <p:ph idx="1"/>
          </p:nvPr>
        </p:nvPicPr>
        <p:blipFill>
          <a:blip r:embed="rId2"/>
          <a:srcRect/>
          <a:stretch>
            <a:fillRect/>
          </a:stretch>
        </p:blipFill>
        <p:spPr bwMode="auto">
          <a:xfrm>
            <a:off x="457200" y="1633299"/>
            <a:ext cx="8229600" cy="3896201"/>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27114"/>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1266" name="Picture 2"/>
          <p:cNvPicPr>
            <a:picLocks noGrp="1" noChangeAspect="1" noChangeArrowheads="1"/>
          </p:cNvPicPr>
          <p:nvPr>
            <p:ph idx="1"/>
          </p:nvPr>
        </p:nvPicPr>
        <p:blipFill>
          <a:blip r:embed="rId2"/>
          <a:srcRect/>
          <a:stretch>
            <a:fillRect/>
          </a:stretch>
        </p:blipFill>
        <p:spPr bwMode="auto">
          <a:xfrm>
            <a:off x="457703" y="1633538"/>
            <a:ext cx="8228594"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itchFamily="34" charset="0"/>
              </a:rPr>
              <a:t>Introduction</a:t>
            </a:r>
            <a:endParaRPr lang="en-US" sz="24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152400" y="1600200"/>
            <a:ext cx="8839200" cy="4525963"/>
          </a:xfrm>
        </p:spPr>
        <p:txBody>
          <a:bodyPr>
            <a:normAutofit/>
          </a:bodyPr>
          <a:lstStyle/>
          <a:p>
            <a:r>
              <a:rPr lang="en-IN" sz="1800" dirty="0"/>
              <a:t>BloodForLives is an online website, an outstanding way of bringing users on an online platform to provide blood bank related facilities in an efficient manner. </a:t>
            </a:r>
          </a:p>
          <a:p>
            <a:r>
              <a:rPr lang="en-IN" sz="1800" dirty="0"/>
              <a:t>This website provides an Interactive interface through which a user can interact with different areas of the application easily by maintaining the blood stocks as well as user’s information. </a:t>
            </a:r>
          </a:p>
          <a:p>
            <a:r>
              <a:rPr lang="en-IN" sz="1800" dirty="0"/>
              <a:t>EBB provides a simple interface and platform to ease the process of getting the information about blood availability online. It includes smooth functionality and efficiency that get the user’s work done. BloodForLives keeps the information about the blood stock and user data updated. </a:t>
            </a:r>
            <a:endParaRPr lang="en-US" sz="1800" dirty="0"/>
          </a:p>
          <a:p>
            <a:endParaRPr lang="en-US" sz="2000" dirty="0"/>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973359"/>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2290" name="Picture 2"/>
          <p:cNvPicPr>
            <a:picLocks noGrp="1" noChangeAspect="1" noChangeArrowheads="1"/>
          </p:cNvPicPr>
          <p:nvPr>
            <p:ph idx="1"/>
          </p:nvPr>
        </p:nvPicPr>
        <p:blipFill>
          <a:blip r:embed="rId2"/>
          <a:srcRect/>
          <a:stretch>
            <a:fillRect/>
          </a:stretch>
        </p:blipFill>
        <p:spPr bwMode="auto">
          <a:xfrm>
            <a:off x="491270" y="1633538"/>
            <a:ext cx="8161459" cy="38957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1536"/>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3315" name="Picture 3"/>
          <p:cNvPicPr>
            <a:picLocks noGrp="1" noChangeAspect="1" noChangeArrowheads="1"/>
          </p:cNvPicPr>
          <p:nvPr>
            <p:ph idx="1"/>
          </p:nvPr>
        </p:nvPicPr>
        <p:blipFill>
          <a:blip r:embed="rId2"/>
          <a:srcRect/>
          <a:stretch>
            <a:fillRect/>
          </a:stretch>
        </p:blipFill>
        <p:spPr bwMode="auto">
          <a:xfrm>
            <a:off x="460375" y="1647652"/>
            <a:ext cx="8223250" cy="386749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066800"/>
            <a:ext cx="8229600" cy="715962"/>
          </a:xfrm>
        </p:spPr>
        <p:txBody>
          <a:bodyPr>
            <a:normAutofit/>
          </a:bodyPr>
          <a:lstStyle/>
          <a:p>
            <a:pPr algn="l"/>
            <a:r>
              <a:rPr lang="en-US" sz="2400" u="sng" dirty="0">
                <a:effectLst>
                  <a:outerShdw blurRad="38100" dist="38100" dir="2700000" algn="tl">
                    <a:srgbClr val="000000">
                      <a:alpha val="43137"/>
                    </a:srgbClr>
                  </a:outerShdw>
                </a:effectLst>
              </a:rPr>
              <a:t>User Flow:</a:t>
            </a:r>
          </a:p>
        </p:txBody>
      </p:sp>
      <p:pic>
        <p:nvPicPr>
          <p:cNvPr id="14338" name="Picture 2"/>
          <p:cNvPicPr>
            <a:picLocks noGrp="1" noChangeAspect="1" noChangeArrowheads="1"/>
          </p:cNvPicPr>
          <p:nvPr>
            <p:ph idx="1"/>
          </p:nvPr>
        </p:nvPicPr>
        <p:blipFill>
          <a:blip r:embed="rId2"/>
          <a:srcRect/>
          <a:stretch>
            <a:fillRect/>
          </a:stretch>
        </p:blipFill>
        <p:spPr bwMode="auto">
          <a:xfrm>
            <a:off x="457200" y="1648301"/>
            <a:ext cx="8229600" cy="386619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552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7410" name="Picture 2"/>
          <p:cNvPicPr>
            <a:picLocks noGrp="1" noChangeAspect="1" noChangeArrowheads="1"/>
          </p:cNvPicPr>
          <p:nvPr>
            <p:ph idx="1"/>
          </p:nvPr>
        </p:nvPicPr>
        <p:blipFill>
          <a:blip r:embed="rId2"/>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1040073"/>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8434" name="Picture 2"/>
          <p:cNvPicPr>
            <a:picLocks noGrp="1" noChangeAspect="1" noChangeArrowheads="1"/>
          </p:cNvPicPr>
          <p:nvPr>
            <p:ph idx="1"/>
          </p:nvPr>
        </p:nvPicPr>
        <p:blipFill>
          <a:blip r:embed="rId2"/>
          <a:srcRect/>
          <a:stretch>
            <a:fillRect/>
          </a:stretch>
        </p:blipFill>
        <p:spPr bwMode="auto">
          <a:xfrm>
            <a:off x="457200" y="1682591"/>
            <a:ext cx="8229600" cy="379761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80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19458" name="Picture 2"/>
          <p:cNvPicPr>
            <a:picLocks noGrp="1" noChangeAspect="1" noChangeArrowheads="1"/>
          </p:cNvPicPr>
          <p:nvPr>
            <p:ph idx="1"/>
          </p:nvPr>
        </p:nvPicPr>
        <p:blipFill>
          <a:blip r:embed="rId2"/>
          <a:srcRect/>
          <a:stretch>
            <a:fillRect/>
          </a:stretch>
        </p:blipFill>
        <p:spPr bwMode="auto">
          <a:xfrm>
            <a:off x="461143" y="1677988"/>
            <a:ext cx="8221714"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2382"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0482" name="Picture 2"/>
          <p:cNvPicPr>
            <a:picLocks noGrp="1" noChangeAspect="1" noChangeArrowheads="1"/>
          </p:cNvPicPr>
          <p:nvPr>
            <p:ph idx="1"/>
          </p:nvPr>
        </p:nvPicPr>
        <p:blipFill>
          <a:blip r:embed="rId2"/>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58391"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1506" name="Picture 2"/>
          <p:cNvPicPr>
            <a:picLocks noGrp="1" noChangeAspect="1" noChangeArrowheads="1"/>
          </p:cNvPicPr>
          <p:nvPr>
            <p:ph idx="1"/>
          </p:nvPr>
        </p:nvPicPr>
        <p:blipFill>
          <a:blip r:embed="rId2"/>
          <a:srcRect/>
          <a:stretch>
            <a:fillRect/>
          </a:stretch>
        </p:blipFill>
        <p:spPr bwMode="auto">
          <a:xfrm>
            <a:off x="556008" y="1677988"/>
            <a:ext cx="8031983"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5206"/>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2530" name="Picture 2"/>
          <p:cNvPicPr>
            <a:picLocks noGrp="1" noChangeAspect="1" noChangeArrowheads="1"/>
          </p:cNvPicPr>
          <p:nvPr>
            <p:ph idx="1"/>
          </p:nvPr>
        </p:nvPicPr>
        <p:blipFill>
          <a:blip r:embed="rId2"/>
          <a:srcRect/>
          <a:stretch>
            <a:fillRect/>
          </a:stretch>
        </p:blipFill>
        <p:spPr bwMode="auto">
          <a:xfrm>
            <a:off x="577954" y="1677988"/>
            <a:ext cx="7988092"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5336" y="96993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3555" name="Picture 3"/>
          <p:cNvPicPr>
            <a:picLocks noGrp="1" noChangeAspect="1" noChangeArrowheads="1"/>
          </p:cNvPicPr>
          <p:nvPr>
            <p:ph idx="1"/>
          </p:nvPr>
        </p:nvPicPr>
        <p:blipFill>
          <a:blip r:embed="rId2"/>
          <a:srcRect/>
          <a:stretch>
            <a:fillRect/>
          </a:stretch>
        </p:blipFill>
        <p:spPr bwMode="auto">
          <a:xfrm>
            <a:off x="489064" y="1689100"/>
            <a:ext cx="8165872" cy="378460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058D-CB30-7C74-9855-AFC4A4611757}"/>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A421F503-4D6F-8450-A443-C199E99E4466}"/>
              </a:ext>
            </a:extLst>
          </p:cNvPr>
          <p:cNvSpPr>
            <a:spLocks noGrp="1"/>
          </p:cNvSpPr>
          <p:nvPr>
            <p:ph idx="1"/>
          </p:nvPr>
        </p:nvSpPr>
        <p:spPr>
          <a:xfrm>
            <a:off x="635297" y="1828800"/>
            <a:ext cx="7558116" cy="3627220"/>
          </a:xfrm>
        </p:spPr>
        <p:txBody>
          <a:bodyPr>
            <a:normAutofit fontScale="77500" lnSpcReduction="20000"/>
          </a:bodyPr>
          <a:lstStyle/>
          <a:p>
            <a:r>
              <a:rPr lang="en-IN" dirty="0"/>
              <a:t>The main objective of the Blood Bank Management System is to manage the details of Blood, Donor, Blood Group, Blood Bank Stock. </a:t>
            </a:r>
          </a:p>
          <a:p>
            <a:r>
              <a:rPr lang="en-IN" dirty="0"/>
              <a:t>It manages all the information about Blood, Blood Cell, Stock, Blood. The project is totally built at administrative end and thus only the administrator is guaranteed the access. </a:t>
            </a:r>
          </a:p>
          <a:p>
            <a:r>
              <a:rPr lang="en-IN" dirty="0"/>
              <a:t>The E- blood bank is a unique designed system provides services to the hospitals and other users. </a:t>
            </a:r>
          </a:p>
          <a:p>
            <a:r>
              <a:rPr lang="en-IN" dirty="0"/>
              <a:t>The system is easy to maintain all the information about the blood donor/consumer. </a:t>
            </a:r>
          </a:p>
          <a:p>
            <a:r>
              <a:rPr lang="en-IN" dirty="0"/>
              <a:t>Proposed work provides services to persons who pursue donors who are willing to donate blood.</a:t>
            </a:r>
          </a:p>
        </p:txBody>
      </p:sp>
      <p:sp>
        <p:nvSpPr>
          <p:cNvPr id="4" name="Rectangle 1">
            <a:extLst>
              <a:ext uri="{FF2B5EF4-FFF2-40B4-BE49-F238E27FC236}">
                <a16:creationId xmlns:a16="http://schemas.microsoft.com/office/drawing/2014/main" id="{C5F9374A-B530-4B90-2D8C-AB33CFE27CC7}"/>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]jf gne ld`fatnvf lc tjf Rrl`fat le )illm )ge+ Kgeg"ffet Q!stf ns tlgeg"f tjf mftgnis lc )illm )ge+2 )illm 1rlup2 $lelr2 )illm Qtla+2 )illm %fii, Ntgeg"fs gii tjf neclrgtnle gdlut )illm )ge+2 Tfalrm2 )illm %fii2 )illm )ge+, ]jfprl`fat ns tltgii! dunit gt gmnenstrgtnvf fem gem tjus lei! tjf gmnenstrgtlr ns "ugrgetffmtjf gaafss, ]jf purplsf lc tjf prl`fat ns tl dunim ge gppinagtnle prl"rg tl rfmuaf tjfgeugi wlr+ clr geg"ne" tjf )illm )ge+2 )illm 1rlup2 Tfalrm2 $lelr, Nt trga+s giitjf mftgnis gdlut tjf $lelr2 )illm Qtla+2 )illm %fii,</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1" i="0" u="none" strike="noStrike" cap="none" normalizeH="0" baseline="0">
                <a:ln>
                  <a:noFill/>
                </a:ln>
                <a:solidFill>
                  <a:srgbClr val="00000A"/>
                </a:solidFill>
                <a:effectLst/>
                <a:latin typeface="ff2"/>
              </a:rPr>
              <a:t>&amp;eatnlegintnfs p%lnmfm +y Dillm Dgeo Kgeghfkfet Qystfk g%f gs cliil/s)</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Rrlvnmfs tjf sfgrajne" cganintnfs dgsfm le vgrnlus cgatlrs, Quaj gs )illm )ge+2$lelr2 )illm Qtla+2 )illm %fii</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)illm )ge+ Kgeg"ffet Q!stf gisl geg"f tjf Tfalrm mftgnis leinef clr )illm Qtla+ mftgnis2 )illm %fii mftgnis2 )illm )ge+,</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Nt trga+s gii tjf neclrgtnle lc )illm 1rlup2 Tfalrm2 )illm Qtla+ fta</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Kgeg"f tjf neclrgtnle lc )illm 1rlup</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Qjlws tjf neclrgtnle gem mfsarnptnle lc tjf )illm )ge+2 $lelr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]l nearfgsf fccnanfea! lc geg"ne" tjf )illm )ge+2 )illm 1rlup</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Nt mfgis wntj lentlrne" tjf neclrgtnle gem trgesgatnles lc )illm Qtla+,</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Kgeg"f tjf neclrgtnle lc )illm )ge+</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1"/>
              </a:rPr>
              <a:t> </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0"/>
              </a:rPr>
              <a:t>4mntne"2 gmmne" gem upmgtne" lc Tfalrms ns nprlvfm wjnaj rfsuits ne prlpfr rfsluraf geg"ffet lc )illm )ge+ mgtg,</a:t>
            </a:r>
            <a:endParaRPr kumimoji="0" lang="en-US" altLang="en-US" sz="1200" b="0" i="0" u="none" strike="noStrike" cap="none" normalizeH="0" baseline="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700" b="1" i="0" u="none" strike="noStrike" cap="none" normalizeH="0" baseline="0">
                <a:ln>
                  <a:noFill/>
                </a:ln>
                <a:solidFill>
                  <a:srgbClr val="000000"/>
                </a:solidFill>
                <a:effectLst/>
                <a:latin typeface="ff2"/>
              </a:rPr>
              <a:t>Rghf - 6</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a:rPr>
              <a:t>  </a:t>
            </a:r>
            <a:r>
              <a:rPr kumimoji="0" lang="en-US" altLang="en-US" sz="1900" b="0" i="0" u="none" strike="noStrike" cap="none" normalizeH="0" baseline="0">
                <a:ln>
                  <a:noFill/>
                </a:ln>
                <a:solidFill>
                  <a:srgbClr val="000000"/>
                </a:solidFill>
                <a:effectLst/>
                <a:latin typeface="Source Sans Pro"/>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DE82FDA7-36A1-CEC5-5D76-8782064AF65C}"/>
              </a:ext>
            </a:extLst>
          </p:cNvPr>
          <p:cNvSpPr>
            <a:spLocks noChangeAspect="1" noChangeArrowheads="1"/>
          </p:cNvSpPr>
          <p:nvPr/>
        </p:nvSpPr>
        <p:spPr bwMode="auto">
          <a:xfrm>
            <a:off x="85725" y="701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99910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2020" y="1017667"/>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4578" name="Picture 2"/>
          <p:cNvPicPr>
            <a:picLocks noGrp="1" noChangeAspect="1" noChangeArrowheads="1"/>
          </p:cNvPicPr>
          <p:nvPr>
            <p:ph idx="1"/>
          </p:nvPr>
        </p:nvPicPr>
        <p:blipFill>
          <a:blip r:embed="rId2"/>
          <a:srcRect/>
          <a:stretch>
            <a:fillRect/>
          </a:stretch>
        </p:blipFill>
        <p:spPr bwMode="auto">
          <a:xfrm>
            <a:off x="457200" y="1680448"/>
            <a:ext cx="8229600" cy="380190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49968"/>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8675" name="Picture 3" descr="C:\Users\User\Desktop\unknown.png"/>
          <p:cNvPicPr>
            <a:picLocks noGrp="1" noChangeAspect="1" noChangeArrowheads="1"/>
          </p:cNvPicPr>
          <p:nvPr>
            <p:ph idx="1"/>
          </p:nvPr>
        </p:nvPicPr>
        <p:blipFill>
          <a:blip r:embed="rId2"/>
          <a:srcRect/>
          <a:stretch>
            <a:fillRect/>
          </a:stretch>
        </p:blipFill>
        <p:spPr bwMode="auto">
          <a:xfrm>
            <a:off x="533400" y="1681163"/>
            <a:ext cx="8305800" cy="3800475"/>
          </a:xfrm>
          <a:prstGeom prst="rect">
            <a:avLst/>
          </a:prstGeom>
          <a:noFill/>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65905" y="861679"/>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5602" name="Picture 2"/>
          <p:cNvPicPr>
            <a:picLocks noGrp="1" noChangeAspect="1" noChangeArrowheads="1"/>
          </p:cNvPicPr>
          <p:nvPr>
            <p:ph idx="1"/>
          </p:nvPr>
        </p:nvPicPr>
        <p:blipFill>
          <a:blip r:embed="rId2"/>
          <a:srcRect/>
          <a:stretch>
            <a:fillRect/>
          </a:stretch>
        </p:blipFill>
        <p:spPr bwMode="auto">
          <a:xfrm>
            <a:off x="533821" y="1677988"/>
            <a:ext cx="8076358" cy="3806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965544"/>
            <a:ext cx="8229600" cy="715962"/>
          </a:xfrm>
        </p:spPr>
        <p:txBody>
          <a:bodyPr>
            <a:normAutofit/>
          </a:bodyPr>
          <a:lstStyle/>
          <a:p>
            <a:pPr algn="l"/>
            <a:r>
              <a:rPr lang="en-US" sz="2400" u="sng" dirty="0">
                <a:effectLst>
                  <a:outerShdw blurRad="38100" dist="38100" dir="2700000" algn="tl">
                    <a:srgbClr val="000000">
                      <a:alpha val="43137"/>
                    </a:srgbClr>
                  </a:outerShdw>
                </a:effectLst>
              </a:rPr>
              <a:t>Admin Flow:</a:t>
            </a:r>
          </a:p>
        </p:txBody>
      </p:sp>
      <p:pic>
        <p:nvPicPr>
          <p:cNvPr id="26626" name="Picture 2"/>
          <p:cNvPicPr>
            <a:picLocks noGrp="1" noChangeAspect="1" noChangeArrowheads="1"/>
          </p:cNvPicPr>
          <p:nvPr>
            <p:ph idx="1"/>
          </p:nvPr>
        </p:nvPicPr>
        <p:blipFill>
          <a:blip r:embed="rId2"/>
          <a:srcRect/>
          <a:stretch>
            <a:fillRect/>
          </a:stretch>
        </p:blipFill>
        <p:spPr bwMode="auto">
          <a:xfrm>
            <a:off x="457200" y="1678305"/>
            <a:ext cx="8229600" cy="380619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dirty="0"/>
              <a:t>©BloodForLives</a:t>
            </a:r>
          </a:p>
        </p:txBody>
      </p:sp>
      <p:sp>
        <p:nvSpPr>
          <p:cNvPr id="4" name="Slide Number Placeholder 3"/>
          <p:cNvSpPr>
            <a:spLocks noGrp="1"/>
          </p:cNvSpPr>
          <p:nvPr>
            <p:ph type="sldNum" sz="quarter" idx="12"/>
          </p:nvPr>
        </p:nvSpPr>
        <p:spPr/>
        <p:txBody>
          <a:bodyPr/>
          <a:lstStyle/>
          <a:p>
            <a:fld id="{FEF335F4-0CCA-4FF1-9257-9E89A42A812A}"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54" name="Google Shape;254;p31"/>
          <p:cNvPicPr preferRelativeResize="0"/>
          <p:nvPr/>
        </p:nvPicPr>
        <p:blipFill rotWithShape="1">
          <a:blip r:embed="rId3">
            <a:alphaModFix/>
          </a:blip>
          <a:srcRect/>
          <a:stretch/>
        </p:blipFill>
        <p:spPr>
          <a:xfrm>
            <a:off x="8052367" y="4890094"/>
            <a:ext cx="841590" cy="596245"/>
          </a:xfrm>
          <a:prstGeom prst="rect">
            <a:avLst/>
          </a:prstGeom>
          <a:noFill/>
          <a:ln>
            <a:noFill/>
          </a:ln>
        </p:spPr>
      </p:pic>
      <p:sp>
        <p:nvSpPr>
          <p:cNvPr id="255" name="Google Shape;255;p31"/>
          <p:cNvSpPr txBox="1">
            <a:spLocks noGrp="1"/>
          </p:cNvSpPr>
          <p:nvPr>
            <p:ph idx="1"/>
          </p:nvPr>
        </p:nvSpPr>
        <p:spPr>
          <a:xfrm>
            <a:off x="313280" y="811532"/>
            <a:ext cx="8373520" cy="5543549"/>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SzPct val="72999"/>
              <a:buNone/>
            </a:pPr>
            <a:r>
              <a:rPr lang="en-IN" sz="2625" dirty="0"/>
              <a:t>FUTURE SCOPE</a:t>
            </a:r>
          </a:p>
          <a:p>
            <a:pPr marL="0" indent="0" algn="ctr">
              <a:spcBef>
                <a:spcPts val="0"/>
              </a:spcBef>
              <a:buSzPct val="72999"/>
              <a:buNone/>
            </a:pPr>
            <a:endParaRPr sz="1875" dirty="0"/>
          </a:p>
          <a:p>
            <a:pPr marL="205740" indent="-205740">
              <a:spcBef>
                <a:spcPts val="450"/>
              </a:spcBef>
              <a:buSzPct val="73000"/>
              <a:buChar char="⦿"/>
            </a:pPr>
            <a:r>
              <a:rPr lang="en-IN" sz="1800" dirty="0">
                <a:latin typeface="Arial"/>
                <a:ea typeface="Arial"/>
                <a:cs typeface="Arial"/>
                <a:sym typeface="Arial"/>
              </a:rPr>
              <a:t>This project can be enhanced further by adding some more features. The application is design in such a way that any further enhancements can be done with ease. </a:t>
            </a:r>
            <a:endParaRPr sz="1800" dirty="0">
              <a:latin typeface="Arial"/>
              <a:ea typeface="Arial"/>
              <a:cs typeface="Arial"/>
              <a:sym typeface="Arial"/>
            </a:endParaRPr>
          </a:p>
          <a:p>
            <a:pPr marL="205740" indent="-205740">
              <a:spcBef>
                <a:spcPts val="450"/>
              </a:spcBef>
              <a:buSzPct val="73000"/>
              <a:buChar char="⦿"/>
            </a:pPr>
            <a:r>
              <a:rPr lang="en-IN" sz="1800" dirty="0">
                <a:latin typeface="Arial"/>
                <a:ea typeface="Arial"/>
                <a:cs typeface="Arial"/>
                <a:sym typeface="Arial"/>
              </a:rPr>
              <a:t>The system has the capability for easy integration with other systems. </a:t>
            </a:r>
            <a:endParaRPr sz="1800" dirty="0">
              <a:latin typeface="Arial"/>
              <a:ea typeface="Arial"/>
              <a:cs typeface="Arial"/>
              <a:sym typeface="Arial"/>
            </a:endParaRPr>
          </a:p>
          <a:p>
            <a:pPr marL="205740" indent="-205740">
              <a:spcBef>
                <a:spcPts val="450"/>
              </a:spcBef>
              <a:buSzPct val="73000"/>
              <a:buChar char="⦿"/>
            </a:pPr>
            <a:r>
              <a:rPr lang="en-IN" sz="1800" dirty="0">
                <a:latin typeface="Arial"/>
                <a:ea typeface="Arial"/>
                <a:cs typeface="Arial"/>
                <a:sym typeface="Arial"/>
              </a:rPr>
              <a:t>New modules can be added to the existing system with less effort. </a:t>
            </a:r>
            <a:endParaRPr sz="1800" dirty="0">
              <a:latin typeface="Arial"/>
              <a:ea typeface="Arial"/>
              <a:cs typeface="Arial"/>
              <a:sym typeface="Arial"/>
            </a:endParaRPr>
          </a:p>
          <a:p>
            <a:pPr marL="205740" indent="-205740">
              <a:spcBef>
                <a:spcPts val="450"/>
              </a:spcBef>
              <a:buSzPct val="73000"/>
              <a:buChar char="⦿"/>
            </a:pPr>
            <a:r>
              <a:rPr lang="en-IN" sz="1800" dirty="0">
                <a:latin typeface="Arial"/>
                <a:ea typeface="Arial"/>
                <a:cs typeface="Arial"/>
                <a:sym typeface="Arial"/>
              </a:rPr>
              <a:t>In future a new function or procedure can be easily added in the system through these classes. Or even a new class can be added.</a:t>
            </a:r>
            <a:endParaRPr sz="1800" dirty="0">
              <a:latin typeface="Arial"/>
              <a:ea typeface="Arial"/>
              <a:cs typeface="Arial"/>
              <a:sym typeface="Arial"/>
            </a:endParaRPr>
          </a:p>
          <a:p>
            <a:pPr marL="205740" indent="-205740">
              <a:spcBef>
                <a:spcPts val="450"/>
              </a:spcBef>
              <a:buSzPct val="73000"/>
              <a:buChar char="⦿"/>
            </a:pPr>
            <a:r>
              <a:rPr lang="en-IN" sz="1800" dirty="0">
                <a:solidFill>
                  <a:srgbClr val="000000"/>
                </a:solidFill>
                <a:effectLst/>
                <a:latin typeface="Times New Roman" panose="02020603050405020304" pitchFamily="18" charset="0"/>
                <a:ea typeface="Times New Roman" panose="02020603050405020304" pitchFamily="18" charset="0"/>
              </a:rPr>
              <a:t>There is a scope for further development in our project to a great extent. A number of features can be added to this system in future like combining hospitals with this project. Also making dashboard more user’s friendly. Also generate blood donation certificate</a:t>
            </a:r>
            <a:endParaRPr dirty="0"/>
          </a:p>
          <a:p>
            <a:pPr marL="0" indent="0">
              <a:spcBef>
                <a:spcPts val="450"/>
              </a:spcBef>
              <a:buSzPct val="73000"/>
              <a:buNone/>
            </a:pPr>
            <a:endParaRPr sz="1800" dirty="0"/>
          </a:p>
          <a:p>
            <a:pPr marL="0" indent="0">
              <a:spcBef>
                <a:spcPts val="450"/>
              </a:spcBef>
              <a:buSzPct val="73000"/>
              <a:buNone/>
            </a:pPr>
            <a:endParaRPr sz="1875" dirty="0"/>
          </a:p>
          <a:p>
            <a:pPr marL="0" indent="0">
              <a:spcBef>
                <a:spcPts val="450"/>
              </a:spcBef>
              <a:buSzPct val="73000"/>
              <a:buNone/>
            </a:pPr>
            <a:endParaRPr sz="187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flipV="1">
            <a:off x="7802323" y="6000749"/>
            <a:ext cx="1341677" cy="45719"/>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lang="en-IN"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endParaRPr sz="1200" b="1" dirty="0">
              <a:solidFill>
                <a:schemeClr val="lt1"/>
              </a:solidFill>
              <a:latin typeface="Libre Baskerville"/>
              <a:ea typeface="Libre Baskerville"/>
              <a:cs typeface="Libre Baskerville"/>
              <a:sym typeface="Libre Baskerville"/>
            </a:endParaRPr>
          </a:p>
          <a:p>
            <a:pPr algn="ctr"/>
            <a:r>
              <a:rPr lang="en-IN" sz="1200" b="1" dirty="0">
                <a:solidFill>
                  <a:schemeClr val="lt1"/>
                </a:solidFill>
                <a:latin typeface="Libre Baskerville"/>
                <a:ea typeface="Libre Baskerville"/>
                <a:cs typeface="Libre Baskerville"/>
                <a:sym typeface="Libre Baskerville"/>
              </a:rPr>
              <a:t>IACSD,PUNE</a:t>
            </a:r>
            <a:endParaRPr sz="1350" dirty="0"/>
          </a:p>
        </p:txBody>
      </p:sp>
      <p:pic>
        <p:nvPicPr>
          <p:cNvPr id="262" name="Google Shape;262;p32"/>
          <p:cNvPicPr preferRelativeResize="0"/>
          <p:nvPr/>
        </p:nvPicPr>
        <p:blipFill rotWithShape="1">
          <a:blip r:embed="rId3">
            <a:alphaModFix/>
          </a:blip>
          <a:srcRect/>
          <a:stretch/>
        </p:blipFill>
        <p:spPr>
          <a:xfrm>
            <a:off x="8052367" y="4890094"/>
            <a:ext cx="841590" cy="596245"/>
          </a:xfrm>
          <a:prstGeom prst="rect">
            <a:avLst/>
          </a:prstGeom>
          <a:noFill/>
          <a:ln>
            <a:noFill/>
          </a:ln>
        </p:spPr>
      </p:pic>
      <p:sp>
        <p:nvSpPr>
          <p:cNvPr id="263" name="Google Shape;263;p32"/>
          <p:cNvSpPr txBox="1">
            <a:spLocks noGrp="1"/>
          </p:cNvSpPr>
          <p:nvPr>
            <p:ph idx="1"/>
          </p:nvPr>
        </p:nvSpPr>
        <p:spPr>
          <a:xfrm>
            <a:off x="313280" y="838200"/>
            <a:ext cx="7382920" cy="4867105"/>
          </a:xfrm>
          <a:prstGeom prst="rect">
            <a:avLst/>
          </a:prstGeom>
          <a:noFill/>
          <a:ln>
            <a:noFill/>
          </a:ln>
        </p:spPr>
        <p:txBody>
          <a:bodyPr spcFirstLastPara="1" vert="horz" wrap="square" lIns="68569" tIns="34275" rIns="68569" bIns="34275" rtlCol="0" anchor="t" anchorCtr="0">
            <a:normAutofit lnSpcReduction="10000"/>
          </a:bodyPr>
          <a:lstStyle/>
          <a:p>
            <a:pPr marL="0" indent="0" algn="ctr">
              <a:spcBef>
                <a:spcPts val="0"/>
              </a:spcBef>
              <a:buSzPts val="2555"/>
              <a:buNone/>
            </a:pPr>
            <a:r>
              <a:rPr lang="en-IN" sz="2625" dirty="0"/>
              <a:t>CONCLUSION</a:t>
            </a:r>
            <a:endParaRPr dirty="0"/>
          </a:p>
          <a:p>
            <a:pPr marL="0" indent="0">
              <a:spcBef>
                <a:spcPts val="450"/>
              </a:spcBef>
              <a:buSzPts val="1825"/>
              <a:buNone/>
            </a:pPr>
            <a:endParaRPr sz="1875" dirty="0"/>
          </a:p>
          <a:p>
            <a:pPr marL="205740" indent="-205740">
              <a:spcBef>
                <a:spcPts val="450"/>
              </a:spcBef>
              <a:buSzPts val="1825"/>
              <a:buChar char="⦿"/>
            </a:pPr>
            <a:r>
              <a:rPr lang="en-IN" sz="1875" dirty="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with E- Blood Bank.</a:t>
            </a:r>
            <a:endParaRPr dirty="0"/>
          </a:p>
          <a:p>
            <a:pPr marL="0" indent="0">
              <a:spcBef>
                <a:spcPts val="450"/>
              </a:spcBef>
              <a:buSzPts val="1825"/>
              <a:buNone/>
            </a:pPr>
            <a:endParaRPr sz="1875" dirty="0"/>
          </a:p>
          <a:p>
            <a:pPr marL="205740" indent="-205740">
              <a:spcBef>
                <a:spcPts val="450"/>
              </a:spcBef>
              <a:buSzPts val="1825"/>
              <a:buChar char="⦿"/>
            </a:pPr>
            <a:r>
              <a:rPr lang="en-IN" sz="1875" dirty="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187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F868-6178-B854-90AB-D66802C04A5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F360D0E-1C75-349A-F6B2-390653974935}"/>
              </a:ext>
            </a:extLst>
          </p:cNvPr>
          <p:cNvSpPr>
            <a:spLocks noGrp="1"/>
          </p:cNvSpPr>
          <p:nvPr>
            <p:ph idx="1"/>
          </p:nvPr>
        </p:nvSpPr>
        <p:spPr>
          <a:xfrm>
            <a:off x="457200" y="1600200"/>
            <a:ext cx="8153400" cy="4114799"/>
          </a:xfrm>
        </p:spPr>
        <p:txBody>
          <a:bodyPr>
            <a:normAutofit fontScale="25000" lnSpcReduction="20000"/>
          </a:bodyPr>
          <a:lstStyle/>
          <a:p>
            <a:pPr marL="274320" lvl="0" indent="-274320" algn="l" rtl="0">
              <a:spcBef>
                <a:spcPts val="600"/>
              </a:spcBef>
              <a:spcAft>
                <a:spcPts val="0"/>
              </a:spcAft>
              <a:buSzPts val="1752"/>
              <a:buFont typeface="Noto Sans Symbols"/>
              <a:buChar char="✔"/>
            </a:pPr>
            <a:r>
              <a:rPr lang="en-IN" sz="6400" u="sng" dirty="0">
                <a:solidFill>
                  <a:schemeClr val="hlink"/>
                </a:solidFill>
                <a:hlinkClick r:id="rId2"/>
              </a:rPr>
              <a:t>React Tutorial (w3schools.com)</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3"/>
              </a:rPr>
              <a:t>Learn Spring Boot | </a:t>
            </a:r>
            <a:r>
              <a:rPr lang="en-IN" sz="6400" u="sng" dirty="0" err="1">
                <a:solidFill>
                  <a:schemeClr val="hlink"/>
                </a:solidFill>
                <a:hlinkClick r:id="rId3"/>
              </a:rPr>
              <a:t>Baeldung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4"/>
              </a:rPr>
              <a:t>Spring Data JPA - Reference Documentation</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u="sng" dirty="0">
                <a:solidFill>
                  <a:schemeClr val="hlink"/>
                </a:solidFill>
                <a:hlinkClick r:id="rId5"/>
              </a:rPr>
              <a:t>React – A JavaScript library for building user interfaces (reactjs.org)</a:t>
            </a:r>
            <a:endParaRPr lang="en-IN" sz="6400" dirty="0">
              <a:solidFill>
                <a:srgbClr val="A24A73"/>
              </a:solidFill>
            </a:endParaRPr>
          </a:p>
          <a:p>
            <a:pPr marL="274320" lvl="0" indent="-274320" algn="l" rtl="0">
              <a:spcBef>
                <a:spcPts val="600"/>
              </a:spcBef>
              <a:spcAft>
                <a:spcPts val="0"/>
              </a:spcAft>
              <a:buSzPts val="1752"/>
              <a:buFont typeface="Noto Sans Symbols"/>
              <a:buChar char="✔"/>
            </a:pPr>
            <a:r>
              <a:rPr lang="en-IN" sz="6400" dirty="0">
                <a:solidFill>
                  <a:srgbClr val="A24A73"/>
                </a:solidFill>
              </a:rPr>
              <a:t>Bootstrap · the most popular HTML, CSS, and JS library in the world. (getbootstrap.com)</a:t>
            </a: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www.Google.com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www.w3school.com </a:t>
            </a:r>
            <a:endPar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www.javatpoint.com </a:t>
            </a:r>
            <a:r>
              <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https://docs.spring.io/spring-framework/docs</a:t>
            </a:r>
            <a:endParaRPr lang="en-IN" sz="64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r>
              <a:rPr lang="en-IN"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https://getbootstrap.com/docs/4.0</a:t>
            </a: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274320">
              <a:spcBef>
                <a:spcPts val="600"/>
              </a:spcBef>
              <a:buSzPts val="1752"/>
              <a:buFont typeface="Noto Sans Symbols"/>
              <a:buChar char="✔"/>
            </a:pPr>
            <a:endParaRPr lang="en-IN" sz="2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lvl="0" indent="-274320" algn="l" rtl="0">
              <a:spcBef>
                <a:spcPts val="600"/>
              </a:spcBef>
              <a:spcAft>
                <a:spcPts val="0"/>
              </a:spcAft>
              <a:buSzPts val="1752"/>
              <a:buFont typeface="Noto Sans Symbols"/>
              <a:buChar char="✔"/>
            </a:pPr>
            <a:endParaRPr lang="en-IN" sz="2200" dirty="0">
              <a:solidFill>
                <a:srgbClr val="A24A73"/>
              </a:solidFill>
            </a:endParaRPr>
          </a:p>
          <a:p>
            <a:pPr marL="518160" marR="478790" indent="0" algn="l">
              <a:lnSpc>
                <a:spcPct val="107000"/>
              </a:lnSpc>
              <a:spcAft>
                <a:spcPts val="15"/>
              </a:spcAft>
              <a:buNone/>
            </a:pPr>
            <a:r>
              <a:rPr lang="en-IN" sz="1400" b="1"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endParaRPr lang="en-IN" sz="1200" dirty="0">
              <a:solidFill>
                <a:srgbClr val="000000"/>
              </a:solidFill>
              <a:effectLst/>
              <a:latin typeface="Times New Roman" panose="02020603050405020304" pitchFamily="18" charset="0"/>
              <a:ea typeface="Times New Roman" panose="02020603050405020304" pitchFamily="18" charset="0"/>
            </a:endParaRPr>
          </a:p>
          <a:p>
            <a:pPr marL="1087120" marR="478790" indent="-6350" algn="l">
              <a:lnSpc>
                <a:spcPct val="107000"/>
              </a:lnSpc>
              <a:spcAft>
                <a:spcPts val="60"/>
              </a:spcAft>
            </a:pPr>
            <a:r>
              <a:rPr lang="en-IN" sz="1200" dirty="0">
                <a:solidFill>
                  <a:srgbClr val="000000"/>
                </a:solidFill>
                <a:effectLst/>
                <a:latin typeface="Times New Roman" panose="02020603050405020304" pitchFamily="18" charset="0"/>
                <a:ea typeface="Times New Roman" panose="02020603050405020304" pitchFamily="18" charset="0"/>
              </a:rPr>
              <a:t> </a:t>
            </a:r>
          </a:p>
          <a:p>
            <a:pPr marL="274320" lvl="0" indent="-274320" algn="l" rtl="0">
              <a:spcBef>
                <a:spcPts val="600"/>
              </a:spcBef>
              <a:spcAft>
                <a:spcPts val="0"/>
              </a:spcAft>
              <a:buSzPts val="1752"/>
              <a:buFont typeface="Noto Sans Symbols"/>
              <a:buChar char="✔"/>
            </a:pPr>
            <a:endParaRPr lang="en-IN" sz="2200" dirty="0">
              <a:solidFill>
                <a:srgbClr val="A24A73"/>
              </a:solidFill>
            </a:endParaRPr>
          </a:p>
          <a:p>
            <a:endParaRPr lang="en-IN" dirty="0"/>
          </a:p>
        </p:txBody>
      </p:sp>
      <p:sp>
        <p:nvSpPr>
          <p:cNvPr id="4" name="Footer Placeholder 3">
            <a:extLst>
              <a:ext uri="{FF2B5EF4-FFF2-40B4-BE49-F238E27FC236}">
                <a16:creationId xmlns:a16="http://schemas.microsoft.com/office/drawing/2014/main" id="{742E8F75-9D67-EA76-20C1-F5E72B8EDF96}"/>
              </a:ext>
            </a:extLst>
          </p:cNvPr>
          <p:cNvSpPr>
            <a:spLocks noGrp="1"/>
          </p:cNvSpPr>
          <p:nvPr>
            <p:ph type="ftr" sz="quarter" idx="11"/>
          </p:nvPr>
        </p:nvSpPr>
        <p:spPr/>
        <p:txBody>
          <a:bodyPr/>
          <a:lstStyle/>
          <a:p>
            <a:r>
              <a:rPr lang="en-US" dirty="0"/>
              <a:t>©BloodForLives</a:t>
            </a:r>
          </a:p>
        </p:txBody>
      </p:sp>
      <p:sp>
        <p:nvSpPr>
          <p:cNvPr id="5" name="Slide Number Placeholder 4">
            <a:extLst>
              <a:ext uri="{FF2B5EF4-FFF2-40B4-BE49-F238E27FC236}">
                <a16:creationId xmlns:a16="http://schemas.microsoft.com/office/drawing/2014/main" id="{E05AF352-676B-ACD2-3E91-2323A0238D09}"/>
              </a:ext>
            </a:extLst>
          </p:cNvPr>
          <p:cNvSpPr>
            <a:spLocks noGrp="1"/>
          </p:cNvSpPr>
          <p:nvPr>
            <p:ph type="sldNum" sz="quarter" idx="12"/>
          </p:nvPr>
        </p:nvSpPr>
        <p:spPr/>
        <p:txBody>
          <a:bodyPr/>
          <a:lstStyle/>
          <a:p>
            <a:fld id="{FEF335F4-0CCA-4FF1-9257-9E89A42A812A}" type="slidenum">
              <a:rPr lang="en-US" smtClean="0"/>
              <a:pPr/>
              <a:t>36</a:t>
            </a:fld>
            <a:endParaRPr lang="en-US" dirty="0"/>
          </a:p>
        </p:txBody>
      </p:sp>
    </p:spTree>
    <p:extLst>
      <p:ext uri="{BB962C8B-B14F-4D97-AF65-F5344CB8AC3E}">
        <p14:creationId xmlns:p14="http://schemas.microsoft.com/office/powerpoint/2010/main" val="2912748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pic>
        <p:nvPicPr>
          <p:cNvPr id="279" name="Google Shape;279;p34"/>
          <p:cNvPicPr preferRelativeResize="0"/>
          <p:nvPr/>
        </p:nvPicPr>
        <p:blipFill rotWithShape="1">
          <a:blip r:embed="rId3">
            <a:alphaModFix/>
          </a:blip>
          <a:srcRect/>
          <a:stretch/>
        </p:blipFill>
        <p:spPr>
          <a:xfrm>
            <a:off x="552348" y="2617521"/>
            <a:ext cx="841590" cy="596245"/>
          </a:xfrm>
          <a:prstGeom prst="rect">
            <a:avLst/>
          </a:prstGeom>
          <a:noFill/>
          <a:ln>
            <a:noFill/>
          </a:ln>
        </p:spPr>
      </p:pic>
      <p:sp>
        <p:nvSpPr>
          <p:cNvPr id="280" name="Google Shape;280;p34"/>
          <p:cNvSpPr txBox="1"/>
          <p:nvPr/>
        </p:nvSpPr>
        <p:spPr>
          <a:xfrm>
            <a:off x="1393938" y="6076249"/>
            <a:ext cx="7319408" cy="438551"/>
          </a:xfrm>
          <a:prstGeom prst="rect">
            <a:avLst/>
          </a:prstGeom>
          <a:noFill/>
          <a:ln>
            <a:noFill/>
          </a:ln>
        </p:spPr>
        <p:txBody>
          <a:bodyPr spcFirstLastPara="1" wrap="square" lIns="68569" tIns="34275" rIns="68569" bIns="34275" anchor="t" anchorCtr="0">
            <a:spAutoFit/>
          </a:bodyPr>
          <a:lstStyle/>
          <a:p>
            <a:pPr defTabSz="685800">
              <a:buClr>
                <a:srgbClr val="000000"/>
              </a:buClr>
            </a:pPr>
            <a:r>
              <a:rPr lang="en-IN" sz="2400" b="1" kern="0" dirty="0">
                <a:solidFill>
                  <a:srgbClr val="000000"/>
                </a:solidFill>
                <a:latin typeface="Trebuchet MS"/>
                <a:ea typeface="Trebuchet MS"/>
                <a:cs typeface="Trebuchet MS"/>
                <a:sym typeface="Trebuchet MS"/>
              </a:rPr>
              <a:t>Centre for Development of Advanced Computing</a:t>
            </a:r>
            <a:endParaRPr sz="2400" kern="0" dirty="0">
              <a:solidFill>
                <a:srgbClr val="000000"/>
              </a:solidFill>
              <a:latin typeface="Trebuchet MS"/>
              <a:ea typeface="Trebuchet MS"/>
              <a:cs typeface="Trebuchet MS"/>
              <a:sym typeface="Trebuchet MS"/>
            </a:endParaRPr>
          </a:p>
        </p:txBody>
      </p:sp>
      <p:sp>
        <p:nvSpPr>
          <p:cNvPr id="281" name="Google Shape;281;p34"/>
          <p:cNvSpPr txBox="1"/>
          <p:nvPr/>
        </p:nvSpPr>
        <p:spPr>
          <a:xfrm>
            <a:off x="2515831" y="3512148"/>
            <a:ext cx="3836084" cy="825936"/>
          </a:xfrm>
          <a:prstGeom prst="rect">
            <a:avLst/>
          </a:prstGeom>
          <a:noFill/>
          <a:ln>
            <a:noFill/>
          </a:ln>
        </p:spPr>
        <p:txBody>
          <a:bodyPr spcFirstLastPara="1" wrap="square" lIns="34275" tIns="0" rIns="34275" bIns="0" anchor="t" anchorCtr="0">
            <a:normAutofit/>
          </a:bodyPr>
          <a:lstStyle/>
          <a:p>
            <a:pPr algn="r" defTabSz="685800">
              <a:buClr>
                <a:srgbClr val="B13F9A"/>
              </a:buClr>
              <a:buSzPts val="2336"/>
            </a:pPr>
            <a:r>
              <a:rPr lang="en-IN" sz="2400" kern="0">
                <a:solidFill>
                  <a:srgbClr val="FFFFFF"/>
                </a:solidFill>
                <a:latin typeface="Trebuchet MS"/>
                <a:ea typeface="Trebuchet MS"/>
                <a:cs typeface="Trebuchet MS"/>
                <a:sym typeface="Trebuchet MS"/>
              </a:rPr>
              <a:t>PG –DAC/DITISS</a:t>
            </a:r>
            <a:endParaRPr sz="1050" kern="0">
              <a:solidFill>
                <a:srgbClr val="000000"/>
              </a:solidFill>
              <a:latin typeface="Arial"/>
              <a:cs typeface="Arial"/>
              <a:sym typeface="Arial"/>
            </a:endParaRPr>
          </a:p>
        </p:txBody>
      </p:sp>
      <p:pic>
        <p:nvPicPr>
          <p:cNvPr id="282" name="Google Shape;282;p34" descr="C:\Users\cdac2\Desktop\Report Format\index (1).png"/>
          <p:cNvPicPr preferRelativeResize="0"/>
          <p:nvPr/>
        </p:nvPicPr>
        <p:blipFill rotWithShape="1">
          <a:blip r:embed="rId4">
            <a:alphaModFix/>
          </a:blip>
          <a:srcRect/>
          <a:stretch/>
        </p:blipFill>
        <p:spPr>
          <a:xfrm>
            <a:off x="234819" y="6083519"/>
            <a:ext cx="738324" cy="465808"/>
          </a:xfrm>
          <a:prstGeom prst="rect">
            <a:avLst/>
          </a:prstGeom>
          <a:noFill/>
          <a:ln>
            <a:noFill/>
          </a:ln>
        </p:spPr>
      </p:pic>
      <p:sp>
        <p:nvSpPr>
          <p:cNvPr id="285" name="Google Shape;285;p34"/>
          <p:cNvSpPr txBox="1">
            <a:spLocks noGrp="1"/>
          </p:cNvSpPr>
          <p:nvPr>
            <p:ph idx="1"/>
          </p:nvPr>
        </p:nvSpPr>
        <p:spPr>
          <a:xfrm>
            <a:off x="5722177" y="2179275"/>
            <a:ext cx="3249112" cy="2783377"/>
          </a:xfrm>
          <a:prstGeom prst="rect">
            <a:avLst/>
          </a:prstGeom>
          <a:noFill/>
          <a:ln>
            <a:noFill/>
          </a:ln>
        </p:spPr>
        <p:txBody>
          <a:bodyPr spcFirstLastPara="1" wrap="square" lIns="68569" tIns="34275" rIns="68569" bIns="34275" anchor="t" anchorCtr="0">
            <a:normAutofit/>
          </a:bodyPr>
          <a:lstStyle/>
          <a:p>
            <a:pPr marL="0" indent="0">
              <a:spcBef>
                <a:spcPts val="0"/>
              </a:spcBef>
              <a:buNone/>
            </a:pPr>
            <a:endParaRPr dirty="0"/>
          </a:p>
          <a:p>
            <a:pPr marL="0" indent="0">
              <a:buNone/>
            </a:pPr>
            <a:endParaRPr dirty="0"/>
          </a:p>
          <a:p>
            <a:pPr marL="0" indent="0">
              <a:buNone/>
            </a:pPr>
            <a:endParaRPr dirty="0"/>
          </a:p>
          <a:p>
            <a:pPr marL="0" indent="0" algn="ctr">
              <a:buNone/>
            </a:pPr>
            <a:endParaRPr dirty="0"/>
          </a:p>
          <a:p>
            <a:pPr marL="0" indent="0" algn="r">
              <a:buSzPts val="1460"/>
              <a:buNone/>
            </a:pPr>
            <a:endParaRPr sz="1500" dirty="0">
              <a:solidFill>
                <a:srgbClr val="A24A73"/>
              </a:solidFill>
            </a:endParaRPr>
          </a:p>
          <a:p>
            <a:pPr marL="0" indent="0">
              <a:buSzPts val="1825"/>
              <a:buNone/>
            </a:pPr>
            <a:endParaRPr sz="1875" dirty="0"/>
          </a:p>
          <a:p>
            <a:pPr marL="0" indent="0">
              <a:buNone/>
            </a:pPr>
            <a:endParaRPr dirty="0"/>
          </a:p>
        </p:txBody>
      </p:sp>
      <p:sp>
        <p:nvSpPr>
          <p:cNvPr id="284" name="Google Shape;284;p34"/>
          <p:cNvSpPr txBox="1">
            <a:spLocks noGrp="1"/>
          </p:cNvSpPr>
          <p:nvPr>
            <p:ph type="body" sz="half" idx="2"/>
          </p:nvPr>
        </p:nvSpPr>
        <p:spPr>
          <a:xfrm>
            <a:off x="1484933" y="838200"/>
            <a:ext cx="5897880" cy="1341075"/>
          </a:xfrm>
          <a:prstGeom prst="rect">
            <a:avLst/>
          </a:prstGeom>
          <a:noFill/>
          <a:ln>
            <a:noFill/>
          </a:ln>
        </p:spPr>
        <p:txBody>
          <a:bodyPr spcFirstLastPara="1" wrap="square" lIns="34275" tIns="0" rIns="0" bIns="0" anchor="t" anchorCtr="0">
            <a:normAutofit/>
          </a:bodyPr>
          <a:lstStyle/>
          <a:p>
            <a:pPr marL="0" indent="0" algn="ctr">
              <a:buSzPct val="72999"/>
            </a:pPr>
            <a:r>
              <a:rPr lang="en-IN" sz="6600" dirty="0">
                <a:solidFill>
                  <a:schemeClr val="accent4">
                    <a:lumMod val="50000"/>
                  </a:schemeClr>
                </a:solidFill>
              </a:rPr>
              <a:t>THANK YOU </a:t>
            </a:r>
            <a:endParaRPr sz="6600" dirty="0">
              <a:solidFill>
                <a:schemeClr val="accent4">
                  <a:lumMod val="50000"/>
                </a:schemeClr>
              </a:solidFill>
            </a:endParaRPr>
          </a:p>
        </p:txBody>
      </p:sp>
      <p:pic>
        <p:nvPicPr>
          <p:cNvPr id="287" name="Google Shape;287;p34"/>
          <p:cNvPicPr preferRelativeResize="0"/>
          <p:nvPr/>
        </p:nvPicPr>
        <p:blipFill rotWithShape="1">
          <a:blip r:embed="rId5">
            <a:alphaModFix/>
          </a:blip>
          <a:srcRect/>
          <a:stretch/>
        </p:blipFill>
        <p:spPr>
          <a:xfrm>
            <a:off x="2801396" y="2140668"/>
            <a:ext cx="4111781" cy="2304407"/>
          </a:xfrm>
          <a:prstGeom prst="rect">
            <a:avLst/>
          </a:prstGeom>
          <a:noFill/>
          <a:ln>
            <a:noFill/>
          </a:ln>
        </p:spPr>
      </p:pic>
      <p:pic>
        <p:nvPicPr>
          <p:cNvPr id="288" name="Google Shape;288;p34"/>
          <p:cNvPicPr preferRelativeResize="0"/>
          <p:nvPr/>
        </p:nvPicPr>
        <p:blipFill rotWithShape="1">
          <a:blip r:embed="rId6">
            <a:alphaModFix/>
          </a:blip>
          <a:srcRect/>
          <a:stretch/>
        </p:blipFill>
        <p:spPr>
          <a:xfrm>
            <a:off x="3976354" y="4922897"/>
            <a:ext cx="2532273" cy="13148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50800" dist="38100" dir="2700000" algn="tl" rotWithShape="0">
                    <a:prstClr val="black">
                      <a:alpha val="40000"/>
                    </a:prstClr>
                  </a:outerShdw>
                </a:effectLst>
                <a:latin typeface="Arial Black" pitchFamily="34" charset="0"/>
                <a:ea typeface="Cambria" pitchFamily="18" charset="0"/>
              </a:rPr>
              <a:t>Technologies Used</a:t>
            </a:r>
            <a:endParaRPr lang="en-US" sz="36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457200" y="1600200"/>
            <a:ext cx="8534400" cy="4525963"/>
          </a:xfrm>
        </p:spPr>
        <p:txBody>
          <a:bodyPr>
            <a:normAutofit fontScale="62500" lnSpcReduction="20000"/>
          </a:bodyPr>
          <a:lstStyle/>
          <a:p>
            <a:pPr marL="0" indent="0" algn="just">
              <a:buNone/>
            </a:pPr>
            <a:r>
              <a:rPr lang="en-IN" sz="2600" dirty="0">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26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solidFill>
                <a:latin typeface="Cambria" pitchFamily="18" charset="0"/>
                <a:ea typeface="Cambria" pitchFamily="18" charset="0"/>
                <a:cs typeface="Times New Roman" panose="02020603050405020304" pitchFamily="18" charset="0"/>
              </a:rPr>
              <a:t>Spring-Boot :–</a:t>
            </a:r>
            <a:r>
              <a:rPr lang="en-US" sz="2600" dirty="0">
                <a:solidFill>
                  <a:schemeClr val="tx2"/>
                </a:solidFill>
                <a:latin typeface="Cambria" pitchFamily="18" charset="0"/>
                <a:ea typeface="Cambria" pitchFamily="18" charset="0"/>
                <a:cs typeface="Times New Roman" panose="02020603050405020304" pitchFamily="18" charset="0"/>
              </a:rPr>
              <a:t> </a:t>
            </a:r>
          </a:p>
          <a:p>
            <a:pPr marL="594360" lvl="2" indent="0" algn="just">
              <a:buNone/>
            </a:pPr>
            <a:r>
              <a:rPr lang="en-US" sz="2600" dirty="0">
                <a:solidFill>
                  <a:srgbClr val="202124"/>
                </a:solidFill>
                <a:latin typeface="Cambria" pitchFamily="18" charset="0"/>
                <a:ea typeface="Cambria" pitchFamily="18" charset="0"/>
                <a:cs typeface="Times New Roman" panose="02020603050405020304" pitchFamily="18" charset="0"/>
              </a:rPr>
              <a:t>	</a:t>
            </a:r>
            <a:r>
              <a:rPr lang="en-US" sz="2600" dirty="0">
                <a:latin typeface="Cambria" pitchFamily="18" charset="0"/>
                <a:ea typeface="Cambria" pitchFamily="18" charset="0"/>
                <a:cs typeface="Times New Roman" panose="02020603050405020304" pitchFamily="18" charset="0"/>
              </a:rPr>
              <a:t>The main goal of the </a:t>
            </a:r>
            <a:r>
              <a:rPr lang="en-US" sz="2600" b="1" dirty="0">
                <a:latin typeface="Cambria" pitchFamily="18" charset="0"/>
                <a:ea typeface="Cambria" pitchFamily="18" charset="0"/>
                <a:cs typeface="Times New Roman" panose="02020603050405020304" pitchFamily="18" charset="0"/>
              </a:rPr>
              <a:t>Spring Boot</a:t>
            </a:r>
            <a:r>
              <a:rPr lang="en-US" sz="2600" dirty="0">
                <a:latin typeface="Cambria" pitchFamily="18" charset="0"/>
                <a:ea typeface="Cambria" pitchFamily="18" charset="0"/>
                <a:cs typeface="Times New Roman" panose="02020603050405020304" pitchFamily="18" charset="0"/>
              </a:rPr>
              <a:t> framework is to reduce overall development time and increase efficiency</a:t>
            </a:r>
            <a:r>
              <a:rPr lang="en-US" sz="2600" dirty="0">
                <a:solidFill>
                  <a:srgbClr val="202124"/>
                </a:solidFill>
                <a:latin typeface="Cambria" pitchFamily="18" charset="0"/>
                <a:ea typeface="Cambria" pitchFamily="18" charset="0"/>
                <a:cs typeface="Times New Roman" panose="02020603050405020304" pitchFamily="18" charset="0"/>
              </a:rPr>
              <a:t>.</a:t>
            </a:r>
            <a:r>
              <a:rPr lang="en-US" sz="2600" dirty="0">
                <a:solidFill>
                  <a:schemeClr val="bg1"/>
                </a:solidFill>
                <a:latin typeface="Cambria" pitchFamily="18" charset="0"/>
                <a:ea typeface="Cambria" pitchFamily="18" charset="0"/>
              </a:rPr>
              <a:t> </a:t>
            </a:r>
            <a:r>
              <a:rPr lang="en-US" sz="26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26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solidFill>
                <a:latin typeface="Cambria" pitchFamily="18" charset="0"/>
                <a:ea typeface="Cambria" pitchFamily="18" charset="0"/>
                <a:cs typeface="Times New Roman" panose="02020603050405020304" pitchFamily="18" charset="0"/>
              </a:rPr>
              <a:t>React</a:t>
            </a: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6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sz="2600" b="1" dirty="0">
                <a:solidFill>
                  <a:srgbClr val="202124"/>
                </a:solidFill>
                <a:latin typeface="Cambria" pitchFamily="18" charset="0"/>
                <a:ea typeface="Cambria" pitchFamily="18" charset="0"/>
                <a:cs typeface="Times New Roman" panose="02020603050405020304" pitchFamily="18" charset="0"/>
              </a:rPr>
              <a:t>	</a:t>
            </a:r>
            <a:r>
              <a:rPr lang="en-US" sz="2600" b="1" dirty="0">
                <a:latin typeface="Cambria" pitchFamily="18" charset="0"/>
                <a:ea typeface="Cambria" pitchFamily="18" charset="0"/>
                <a:cs typeface="Times New Roman" panose="02020603050405020304" pitchFamily="18" charset="0"/>
              </a:rPr>
              <a:t>React</a:t>
            </a:r>
            <a:r>
              <a:rPr lang="en-US" sz="2600" dirty="0">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600" b="1" dirty="0">
                <a:latin typeface="Cambria" pitchFamily="18" charset="0"/>
                <a:ea typeface="Cambria" pitchFamily="18" charset="0"/>
                <a:cs typeface="Times New Roman" panose="02020603050405020304" pitchFamily="18" charset="0"/>
              </a:rPr>
              <a:t>React</a:t>
            </a:r>
            <a:r>
              <a:rPr lang="en-US" sz="2600" dirty="0">
                <a:latin typeface="Cambria" pitchFamily="18" charset="0"/>
                <a:ea typeface="Cambria" pitchFamily="18" charset="0"/>
                <a:cs typeface="Times New Roman" panose="02020603050405020304" pitchFamily="18" charset="0"/>
              </a:rPr>
              <a:t> is to be fast, scalable, and simple.</a:t>
            </a:r>
            <a:r>
              <a:rPr lang="en-US" sz="2600" dirty="0">
                <a:latin typeface="Cambria" pitchFamily="18" charset="0"/>
                <a:ea typeface="Cambria" pitchFamily="18" charset="0"/>
              </a:rPr>
              <a:t> </a:t>
            </a:r>
          </a:p>
          <a:p>
            <a:pPr>
              <a:buFont typeface="Wingdings" panose="05000000000000000000" pitchFamily="2" charset="2"/>
              <a:buChar char="v"/>
            </a:pP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b="1" dirty="0">
                <a:solidFill>
                  <a:schemeClr val="tx2"/>
                </a:solidFill>
                <a:latin typeface="Cambria" pitchFamily="18" charset="0"/>
                <a:ea typeface="Cambria" pitchFamily="18" charset="0"/>
                <a:cs typeface="Times New Roman" panose="02020603050405020304" pitchFamily="18" charset="0"/>
              </a:rPr>
              <a:t>MySQL</a:t>
            </a: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600" b="1" dirty="0">
                <a:solidFill>
                  <a:schemeClr val="tx1">
                    <a:lumMod val="95000"/>
                    <a:lumOff val="5000"/>
                  </a:schemeClr>
                </a:solidFill>
                <a:latin typeface="Cambria" pitchFamily="18" charset="0"/>
                <a:ea typeface="Cambria" pitchFamily="18" charset="0"/>
                <a:cs typeface="Times New Roman" panose="02020603050405020304" pitchFamily="18" charset="0"/>
              </a:rPr>
              <a:t>MySQL</a:t>
            </a:r>
            <a:r>
              <a:rPr lang="en-US" sz="2600" dirty="0">
                <a:solidFill>
                  <a:schemeClr val="tx1">
                    <a:lumMod val="95000"/>
                    <a:lumOff val="5000"/>
                  </a:schemeClr>
                </a:solidFill>
                <a:latin typeface="Cambria" pitchFamily="18" charset="0"/>
                <a:ea typeface="Cambria" pitchFamily="18" charset="0"/>
                <a:cs typeface="Times New Roman" panose="02020603050405020304" pitchFamily="18" charset="0"/>
              </a:rPr>
              <a:t>  database has been used as database for the project.</a:t>
            </a:r>
          </a:p>
          <a:p>
            <a:endParaRPr lang="en-US" dirty="0"/>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lumMod val="50000"/>
                    <a:lumOff val="50000"/>
                  </a:schemeClr>
                </a:solidFill>
                <a:effectLst>
                  <a:outerShdw blurRad="38100" dist="38100" dir="2700000" algn="tl">
                    <a:srgbClr val="000000">
                      <a:alpha val="43137"/>
                    </a:srgbClr>
                  </a:outerShdw>
                </a:effectLst>
                <a:latin typeface="Arial Black" pitchFamily="34" charset="0"/>
                <a:ea typeface="Cambria" pitchFamily="18" charset="0"/>
              </a:rPr>
              <a:t>User Classes</a:t>
            </a:r>
            <a:endParaRPr lang="en-US" sz="3600" dirty="0"/>
          </a:p>
        </p:txBody>
      </p:sp>
      <p:sp>
        <p:nvSpPr>
          <p:cNvPr id="3" name="Content Placeholder 2"/>
          <p:cNvSpPr>
            <a:spLocks noGrp="1"/>
          </p:cNvSpPr>
          <p:nvPr>
            <p:ph sz="half" idx="1"/>
          </p:nvPr>
        </p:nvSpPr>
        <p:spPr>
          <a:xfrm>
            <a:off x="228600" y="1600200"/>
            <a:ext cx="2895600" cy="4525963"/>
          </a:xfrm>
        </p:spPr>
        <p:txBody>
          <a:bodyPr>
            <a:normAutofit/>
          </a:bodyPr>
          <a:lstStyle/>
          <a:p>
            <a:endParaRPr lang="en-US" dirty="0"/>
          </a:p>
          <a:p>
            <a:endParaRPr lang="en-US" dirty="0"/>
          </a:p>
          <a:p>
            <a:endParaRPr lang="en-US" dirty="0"/>
          </a:p>
          <a:p>
            <a:endParaRPr lang="en-US" dirty="0"/>
          </a:p>
          <a:p>
            <a:endParaRPr lang="en-US" dirty="0"/>
          </a:p>
          <a:p>
            <a:pPr marL="0" indent="0" algn="ctr">
              <a:spcBef>
                <a:spcPts val="0"/>
              </a:spcBef>
              <a:buNone/>
            </a:pPr>
            <a:r>
              <a:rPr lang="en-US" sz="2000" dirty="0">
                <a:latin typeface="Cambria" pitchFamily="18" charset="0"/>
                <a:ea typeface="Cambria" pitchFamily="18" charset="0"/>
              </a:rPr>
              <a:t>In this module admin can add users in system also admin can manage all blood stocks and donation history.</a:t>
            </a:r>
            <a:endParaRPr lang="ko-KR" altLang="en-US" sz="2000" b="1" dirty="0">
              <a:latin typeface="Cambria" pitchFamily="18" charset="0"/>
              <a:cs typeface="Arial" pitchFamily="34" charset="0"/>
            </a:endParaRPr>
          </a:p>
          <a:p>
            <a:endParaRPr lang="en-US" dirty="0"/>
          </a:p>
        </p:txBody>
      </p:sp>
      <p:sp>
        <p:nvSpPr>
          <p:cNvPr id="4" name="Content Placeholder 3"/>
          <p:cNvSpPr>
            <a:spLocks noGrp="1"/>
          </p:cNvSpPr>
          <p:nvPr>
            <p:ph sz="half" idx="2"/>
          </p:nvPr>
        </p:nvSpPr>
        <p:spPr>
          <a:xfrm>
            <a:off x="3048000" y="1752600"/>
            <a:ext cx="3124200" cy="4373563"/>
          </a:xfrm>
        </p:spPr>
        <p:txBody>
          <a:bodyPr>
            <a:normAutofit/>
          </a:bodyPr>
          <a:lstStyle/>
          <a:p>
            <a:endParaRPr lang="en-US" dirty="0"/>
          </a:p>
          <a:p>
            <a:endParaRPr lang="en-US" dirty="0"/>
          </a:p>
          <a:p>
            <a:endParaRPr lang="en-US" dirty="0"/>
          </a:p>
          <a:p>
            <a:endParaRPr lang="en-US" dirty="0"/>
          </a:p>
          <a:p>
            <a:pPr algn="ctr">
              <a:buNone/>
            </a:pPr>
            <a:endParaRPr lang="en-US" sz="1900" dirty="0">
              <a:latin typeface="Cambria" pitchFamily="18" charset="0"/>
              <a:ea typeface="Cambria" pitchFamily="18" charset="0"/>
            </a:endParaRPr>
          </a:p>
          <a:p>
            <a:pPr algn="ctr">
              <a:buNone/>
            </a:pPr>
            <a:r>
              <a:rPr lang="en-US" sz="2000" dirty="0">
                <a:latin typeface="Cambria" pitchFamily="18" charset="0"/>
                <a:ea typeface="Cambria" pitchFamily="18" charset="0"/>
              </a:rPr>
              <a:t>In this module user can see profile .user can take appointment for blood consumption. User can view donation history .</a:t>
            </a:r>
          </a:p>
          <a:p>
            <a:endParaRPr lang="en-US" dirty="0"/>
          </a:p>
          <a:p>
            <a:endParaRPr lang="en-US" dirty="0"/>
          </a:p>
        </p:txBody>
      </p:sp>
      <p:sp>
        <p:nvSpPr>
          <p:cNvPr id="5" name="Footer Placeholder 4"/>
          <p:cNvSpPr>
            <a:spLocks noGrp="1"/>
          </p:cNvSpPr>
          <p:nvPr>
            <p:ph type="ftr" sz="quarter" idx="11"/>
          </p:nvPr>
        </p:nvSpPr>
        <p:spPr/>
        <p:txBody>
          <a:bodyPr/>
          <a:lstStyle/>
          <a:p>
            <a:r>
              <a:rPr lang="en-US" dirty="0"/>
              <a:t>©BloodForLives</a:t>
            </a:r>
          </a:p>
        </p:txBody>
      </p:sp>
      <p:sp>
        <p:nvSpPr>
          <p:cNvPr id="6" name="Slide Number Placeholder 5"/>
          <p:cNvSpPr>
            <a:spLocks noGrp="1"/>
          </p:cNvSpPr>
          <p:nvPr>
            <p:ph type="sldNum" sz="quarter" idx="12"/>
          </p:nvPr>
        </p:nvSpPr>
        <p:spPr/>
        <p:txBody>
          <a:bodyPr/>
          <a:lstStyle/>
          <a:p>
            <a:fld id="{FEF335F4-0CCA-4FF1-9257-9E89A42A812A}" type="slidenum">
              <a:rPr lang="en-US" smtClean="0"/>
              <a:pPr/>
              <a:t>5</a:t>
            </a:fld>
            <a:endParaRPr lang="en-US"/>
          </a:p>
        </p:txBody>
      </p:sp>
      <p:cxnSp>
        <p:nvCxnSpPr>
          <p:cNvPr id="7" name="Straight Connector 6">
            <a:extLst>
              <a:ext uri="{FF2B5EF4-FFF2-40B4-BE49-F238E27FC236}">
                <a16:creationId xmlns:a16="http://schemas.microsoft.com/office/drawing/2014/main" id="{3B16312A-2C63-EF0F-2057-8F6C87B778BB}"/>
              </a:ext>
            </a:extLst>
          </p:cNvPr>
          <p:cNvCxnSpPr>
            <a:cxnSpLocks/>
          </p:cNvCxnSpPr>
          <p:nvPr/>
        </p:nvCxnSpPr>
        <p:spPr>
          <a:xfrm rot="16200000" flipH="1">
            <a:off x="871937" y="3462737"/>
            <a:ext cx="1278966" cy="25159"/>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EFF3AA-A47E-25D9-00F9-93FCD7C6733D}"/>
              </a:ext>
            </a:extLst>
          </p:cNvPr>
          <p:cNvSpPr/>
          <p:nvPr/>
        </p:nvSpPr>
        <p:spPr>
          <a:xfrm>
            <a:off x="792622" y="3032865"/>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itchFamily="18" charset="0"/>
                <a:ea typeface="Cambria" pitchFamily="18" charset="0"/>
              </a:rPr>
              <a:t>Administrator</a:t>
            </a:r>
            <a:endParaRPr lang="ko-KR" altLang="en-US" b="1" dirty="0">
              <a:solidFill>
                <a:schemeClr val="tx1"/>
              </a:solidFill>
              <a:latin typeface="Cambria" pitchFamily="18" charset="0"/>
            </a:endParaRPr>
          </a:p>
        </p:txBody>
      </p:sp>
      <p:pic>
        <p:nvPicPr>
          <p:cNvPr id="9" name="Picture 8">
            <a:extLst>
              <a:ext uri="{FF2B5EF4-FFF2-40B4-BE49-F238E27FC236}">
                <a16:creationId xmlns:a16="http://schemas.microsoft.com/office/drawing/2014/main" id="{90795FEB-8328-FD93-CB9B-504EE3DC55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905000"/>
            <a:ext cx="885640" cy="885640"/>
          </a:xfrm>
          <a:prstGeom prst="rect">
            <a:avLst/>
          </a:prstGeom>
        </p:spPr>
      </p:pic>
      <p:pic>
        <p:nvPicPr>
          <p:cNvPr id="17" name="Picture 2" descr="C:\Users\User\Desktop\check-user-logo-icon-design-vector-22953776.jpg"/>
          <p:cNvPicPr>
            <a:picLocks noChangeAspect="1" noChangeArrowheads="1"/>
          </p:cNvPicPr>
          <p:nvPr/>
        </p:nvPicPr>
        <p:blipFill>
          <a:blip r:embed="rId3"/>
          <a:srcRect/>
          <a:stretch>
            <a:fillRect/>
          </a:stretch>
        </p:blipFill>
        <p:spPr bwMode="auto">
          <a:xfrm>
            <a:off x="3733800" y="1447800"/>
            <a:ext cx="1679575" cy="1689100"/>
          </a:xfrm>
          <a:prstGeom prst="rect">
            <a:avLst/>
          </a:prstGeom>
          <a:noFill/>
        </p:spPr>
      </p:pic>
      <p:cxnSp>
        <p:nvCxnSpPr>
          <p:cNvPr id="18" name="Straight Connector 17">
            <a:extLst>
              <a:ext uri="{FF2B5EF4-FFF2-40B4-BE49-F238E27FC236}">
                <a16:creationId xmlns:a16="http://schemas.microsoft.com/office/drawing/2014/main" id="{3B16312A-2C63-EF0F-2057-8F6C87B778BB}"/>
              </a:ext>
            </a:extLst>
          </p:cNvPr>
          <p:cNvCxnSpPr>
            <a:cxnSpLocks/>
          </p:cNvCxnSpPr>
          <p:nvPr/>
        </p:nvCxnSpPr>
        <p:spPr>
          <a:xfrm rot="16200000" flipH="1">
            <a:off x="3733801" y="3429000"/>
            <a:ext cx="1524001" cy="2"/>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0EFF3AA-A47E-25D9-00F9-93FCD7C6733D}"/>
              </a:ext>
            </a:extLst>
          </p:cNvPr>
          <p:cNvSpPr/>
          <p:nvPr/>
        </p:nvSpPr>
        <p:spPr>
          <a:xfrm>
            <a:off x="3657600" y="2971800"/>
            <a:ext cx="1721276" cy="307701"/>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Cambria" pitchFamily="18" charset="0"/>
                <a:ea typeface="Cambria" pitchFamily="18" charset="0"/>
              </a:rPr>
              <a:t>User</a:t>
            </a:r>
            <a:endParaRPr lang="ko-KR" altLang="en-US" b="1" dirty="0">
              <a:solidFill>
                <a:schemeClr val="tx1"/>
              </a:solidFill>
              <a:latin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Product Functions</a:t>
            </a:r>
            <a:endParaRPr lang="en-US" sz="3600" dirty="0">
              <a:solidFill>
                <a:schemeClr val="tx1">
                  <a:lumMod val="50000"/>
                  <a:lumOff val="50000"/>
                </a:schemeClr>
              </a:solidFill>
              <a:latin typeface="Arial Black" pitchFamily="34" charset="0"/>
            </a:endParaRPr>
          </a:p>
        </p:txBody>
      </p:sp>
      <p:sp>
        <p:nvSpPr>
          <p:cNvPr id="3" name="Content Placeholder 2"/>
          <p:cNvSpPr>
            <a:spLocks noGrp="1"/>
          </p:cNvSpPr>
          <p:nvPr>
            <p:ph idx="1"/>
          </p:nvPr>
        </p:nvSpPr>
        <p:spPr>
          <a:xfrm>
            <a:off x="457200" y="1600200"/>
            <a:ext cx="7924800" cy="4525963"/>
          </a:xfrm>
        </p:spPr>
        <p:txBody>
          <a:bodyPr>
            <a:normAutofit/>
          </a:bodyPr>
          <a:lstStyle/>
          <a:p>
            <a:r>
              <a:rPr lang="en-US" sz="2000" dirty="0">
                <a:latin typeface="Cambria" pitchFamily="18" charset="0"/>
                <a:ea typeface="Cambria" pitchFamily="18" charset="0"/>
              </a:rPr>
              <a:t>Recording information about the blood donation history.</a:t>
            </a:r>
          </a:p>
          <a:p>
            <a:r>
              <a:rPr lang="en-US" sz="2000" dirty="0">
                <a:latin typeface="Cambria" pitchFamily="18" charset="0"/>
                <a:ea typeface="Cambria" pitchFamily="18" charset="0"/>
              </a:rPr>
              <a:t>Managing user information.</a:t>
            </a:r>
          </a:p>
          <a:p>
            <a:r>
              <a:rPr lang="en-US" sz="2000" dirty="0">
                <a:latin typeface="Cambria" pitchFamily="18" charset="0"/>
                <a:ea typeface="Cambria" pitchFamily="18" charset="0"/>
              </a:rPr>
              <a:t>Managing Events  related to blood bank .</a:t>
            </a:r>
          </a:p>
          <a:p>
            <a:r>
              <a:rPr lang="en-US" sz="2000" dirty="0">
                <a:latin typeface="Cambria" pitchFamily="18" charset="0"/>
                <a:ea typeface="Cambria" pitchFamily="18" charset="0"/>
              </a:rPr>
              <a:t>Managing appointments for the blood consumptions by user.</a:t>
            </a:r>
          </a:p>
          <a:p>
            <a:r>
              <a:rPr lang="en-US" sz="2000" dirty="0">
                <a:latin typeface="Cambria" pitchFamily="18" charset="0"/>
                <a:ea typeface="Cambria" pitchFamily="18" charset="0"/>
              </a:rPr>
              <a:t>Recording information about the blood consumption history</a:t>
            </a:r>
          </a:p>
          <a:p>
            <a:r>
              <a:rPr lang="en-US" sz="2000" dirty="0">
                <a:latin typeface="Cambria" pitchFamily="18" charset="0"/>
                <a:ea typeface="Cambria" pitchFamily="18" charset="0"/>
              </a:rPr>
              <a:t>Managing address details of a user.</a:t>
            </a:r>
          </a:p>
          <a:p>
            <a:r>
              <a:rPr lang="en-US" sz="2000" dirty="0">
                <a:latin typeface="Cambria" pitchFamily="18" charset="0"/>
                <a:ea typeface="Cambria" pitchFamily="18" charset="0"/>
              </a:rPr>
              <a:t>Managing blood stocks availability in blood bank.</a:t>
            </a:r>
          </a:p>
          <a:p>
            <a:endParaRPr lang="en-US" sz="2000" dirty="0">
              <a:latin typeface="Cambria" pitchFamily="18" charset="0"/>
              <a:ea typeface="Cambria" pitchFamily="18" charset="0"/>
            </a:endParaRPr>
          </a:p>
        </p:txBody>
      </p:sp>
      <p:sp>
        <p:nvSpPr>
          <p:cNvPr id="4" name="Footer Placeholder 3"/>
          <p:cNvSpPr>
            <a:spLocks noGrp="1"/>
          </p:cNvSpPr>
          <p:nvPr>
            <p:ph type="ftr" sz="quarter" idx="11"/>
          </p:nvPr>
        </p:nvSpPr>
        <p:spPr>
          <a:xfrm>
            <a:off x="7239000" y="5719265"/>
            <a:ext cx="2895600" cy="365125"/>
          </a:xfrm>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Admin module</a:t>
            </a:r>
            <a:endParaRPr lang="en-US" sz="3600" dirty="0"/>
          </a:p>
        </p:txBody>
      </p:sp>
      <p:sp>
        <p:nvSpPr>
          <p:cNvPr id="3" name="Content Placeholder 2"/>
          <p:cNvSpPr>
            <a:spLocks noGrp="1"/>
          </p:cNvSpPr>
          <p:nvPr>
            <p:ph idx="1"/>
          </p:nvPr>
        </p:nvSpPr>
        <p:spPr>
          <a:xfrm>
            <a:off x="457200" y="1600200"/>
            <a:ext cx="8305800" cy="4525963"/>
          </a:xfrm>
        </p:spPr>
        <p:txBody>
          <a:bodyPr>
            <a:normAutofit/>
          </a:bodyPr>
          <a:lstStyle/>
          <a:p>
            <a:r>
              <a:rPr lang="en-US" sz="2000" dirty="0">
                <a:latin typeface="Calibri" pitchFamily="34" charset="0"/>
                <a:cs typeface="Calibri" pitchFamily="34" charset="0"/>
              </a:rPr>
              <a:t>Admin can manage blood stocks by adding or removing the blood units available on the system.</a:t>
            </a:r>
          </a:p>
          <a:p>
            <a:r>
              <a:rPr lang="en-US" sz="2000" dirty="0">
                <a:latin typeface="Calibri" pitchFamily="34" charset="0"/>
                <a:cs typeface="Calibri" pitchFamily="34" charset="0"/>
              </a:rPr>
              <a:t>Admin can approve or reject the appointments generated by the user for blood need.</a:t>
            </a:r>
          </a:p>
          <a:p>
            <a:r>
              <a:rPr lang="en-US" sz="2000" dirty="0">
                <a:latin typeface="Calibri" pitchFamily="34" charset="0"/>
                <a:cs typeface="Calibri" pitchFamily="34" charset="0"/>
              </a:rPr>
              <a:t>Admin can manage the event by adding a new event or removing the existing one.</a:t>
            </a:r>
          </a:p>
          <a:p>
            <a:r>
              <a:rPr lang="en-US" sz="2000" dirty="0">
                <a:latin typeface="Calibri" pitchFamily="34" charset="0"/>
                <a:cs typeface="Calibri" pitchFamily="34" charset="0"/>
              </a:rPr>
              <a:t>Can see the existing user and their Id verification status.</a:t>
            </a:r>
          </a:p>
          <a:p>
            <a:r>
              <a:rPr lang="en-US" sz="2000" dirty="0">
                <a:latin typeface="Calibri" pitchFamily="34" charset="0"/>
                <a:cs typeface="Calibri" pitchFamily="34" charset="0"/>
              </a:rPr>
              <a:t>Also can approve the ID verification requests or reject them.</a:t>
            </a:r>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50000"/>
                    <a:lumOff val="50000"/>
                  </a:schemeClr>
                </a:solidFill>
                <a:effectLst>
                  <a:outerShdw blurRad="50800" dist="38100" dir="2700000" algn="tl" rotWithShape="0">
                    <a:prstClr val="black">
                      <a:alpha val="40000"/>
                    </a:prstClr>
                  </a:outerShdw>
                </a:effectLst>
                <a:latin typeface="Cambria" pitchFamily="18" charset="0"/>
                <a:ea typeface="Cambria" pitchFamily="18" charset="0"/>
              </a:rPr>
              <a:t>User module</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sz="2600" dirty="0">
                <a:latin typeface="Calibri" pitchFamily="34" charset="0"/>
                <a:cs typeface="Calibri" pitchFamily="34" charset="0"/>
              </a:rPr>
              <a:t>User can donate and consume blood.</a:t>
            </a:r>
          </a:p>
          <a:p>
            <a:r>
              <a:rPr lang="en-US" sz="2600" dirty="0">
                <a:latin typeface="Calibri" pitchFamily="34" charset="0"/>
                <a:cs typeface="Calibri" pitchFamily="34" charset="0"/>
              </a:rPr>
              <a:t>User can see the available blood stocks in the blood bank.</a:t>
            </a:r>
          </a:p>
          <a:p>
            <a:r>
              <a:rPr lang="en-US" sz="2600" dirty="0">
                <a:latin typeface="Calibri" pitchFamily="34" charset="0"/>
                <a:cs typeface="Calibri" pitchFamily="34" charset="0"/>
              </a:rPr>
              <a:t>Can take appointments for the blood consumption.</a:t>
            </a:r>
          </a:p>
          <a:p>
            <a:r>
              <a:rPr lang="en-US" sz="2600" dirty="0">
                <a:latin typeface="Calibri" pitchFamily="34" charset="0"/>
                <a:cs typeface="Calibri" pitchFamily="34" charset="0"/>
              </a:rPr>
              <a:t>User can see the upcoming events and its description.</a:t>
            </a:r>
          </a:p>
          <a:p>
            <a:r>
              <a:rPr lang="en-US" sz="2600" dirty="0">
                <a:latin typeface="Calibri" pitchFamily="34" charset="0"/>
                <a:cs typeface="Calibri" pitchFamily="34" charset="0"/>
              </a:rPr>
              <a:t>User can modify their information as per requirement.</a:t>
            </a:r>
          </a:p>
        </p:txBody>
      </p:sp>
      <p:sp>
        <p:nvSpPr>
          <p:cNvPr id="4" name="Footer Placeholder 3"/>
          <p:cNvSpPr>
            <a:spLocks noGrp="1"/>
          </p:cNvSpPr>
          <p:nvPr>
            <p:ph type="ftr" sz="quarter" idx="11"/>
          </p:nvPr>
        </p:nvSpPr>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11" y="5867400"/>
            <a:ext cx="3657600" cy="228600"/>
          </a:xfrm>
        </p:spPr>
        <p:txBody>
          <a:bodyPr/>
          <a:lstStyle/>
          <a:p>
            <a:r>
              <a:rPr lang="en-US" dirty="0"/>
              <a:t>©BloodForLives</a:t>
            </a:r>
          </a:p>
        </p:txBody>
      </p:sp>
      <p:sp>
        <p:nvSpPr>
          <p:cNvPr id="5" name="Slide Number Placeholder 4"/>
          <p:cNvSpPr>
            <a:spLocks noGrp="1"/>
          </p:cNvSpPr>
          <p:nvPr>
            <p:ph type="sldNum" sz="quarter" idx="12"/>
          </p:nvPr>
        </p:nvSpPr>
        <p:spPr/>
        <p:txBody>
          <a:bodyPr/>
          <a:lstStyle/>
          <a:p>
            <a:fld id="{FEF335F4-0CCA-4FF1-9257-9E89A42A812A}" type="slidenum">
              <a:rPr lang="en-US" smtClean="0"/>
              <a:pPr/>
              <a:t>9</a:t>
            </a:fld>
            <a:endParaRPr lang="en-US"/>
          </a:p>
        </p:txBody>
      </p:sp>
      <p:pic>
        <p:nvPicPr>
          <p:cNvPr id="3" name="Picture 2">
            <a:extLst>
              <a:ext uri="{FF2B5EF4-FFF2-40B4-BE49-F238E27FC236}">
                <a16:creationId xmlns:a16="http://schemas.microsoft.com/office/drawing/2014/main" id="{B169B373-BF94-D1D7-025D-86A87F9ACB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914400"/>
            <a:ext cx="6172200" cy="59436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608</TotalTime>
  <Words>1560</Words>
  <Application>Microsoft Office PowerPoint</Application>
  <PresentationFormat>On-screen Show (4:3)</PresentationFormat>
  <Paragraphs>276</Paragraphs>
  <Slides>37</Slides>
  <Notes>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Adobe Fan Heiti Std B</vt:lpstr>
      <vt:lpstr>Arial</vt:lpstr>
      <vt:lpstr>Arial Black</vt:lpstr>
      <vt:lpstr>Calibri</vt:lpstr>
      <vt:lpstr>Calibri Light</vt:lpstr>
      <vt:lpstr>Cambria</vt:lpstr>
      <vt:lpstr>Century Gothic</vt:lpstr>
      <vt:lpstr>DaunPenh</vt:lpstr>
      <vt:lpstr>ff0</vt:lpstr>
      <vt:lpstr>ff1</vt:lpstr>
      <vt:lpstr>ff2</vt:lpstr>
      <vt:lpstr>Libre Baskerville</vt:lpstr>
      <vt:lpstr>Noto Sans Symbols</vt:lpstr>
      <vt:lpstr>Source Sans Pro</vt:lpstr>
      <vt:lpstr>Times New Roman</vt:lpstr>
      <vt:lpstr>Trebuchet MS</vt:lpstr>
      <vt:lpstr>Wingdings</vt:lpstr>
      <vt:lpstr>Gallery</vt:lpstr>
      <vt:lpstr> E - BLOOD BANK  </vt:lpstr>
      <vt:lpstr>Introduction</vt:lpstr>
      <vt:lpstr>Objective</vt:lpstr>
      <vt:lpstr>Technologies Used</vt:lpstr>
      <vt:lpstr>User Classes</vt:lpstr>
      <vt:lpstr>Product Functions</vt:lpstr>
      <vt:lpstr>Admin module</vt:lpstr>
      <vt:lpstr>User module</vt:lpstr>
      <vt:lpstr>PowerPoint Presentation</vt:lpstr>
      <vt:lpstr>Activity diagram : Admin module</vt:lpstr>
      <vt:lpstr>Activity diagram : User module</vt:lpstr>
      <vt:lpstr>Home Page</vt:lpstr>
      <vt:lpstr>Home Page</vt:lpstr>
      <vt:lpstr>Home Page</vt:lpstr>
      <vt:lpstr>Login Page:</vt:lpstr>
      <vt:lpstr>Sign up Page:</vt:lpstr>
      <vt:lpstr>User Flow(Home page)</vt:lpstr>
      <vt:lpstr>User Flow:</vt:lpstr>
      <vt:lpstr>User Flow:</vt:lpstr>
      <vt:lpstr>User Flow:</vt:lpstr>
      <vt:lpstr>User Flow:</vt:lpstr>
      <vt:lpstr>User Flow:</vt:lpstr>
      <vt:lpstr>Admin Flow:</vt:lpstr>
      <vt:lpstr>Admin Flow:</vt:lpstr>
      <vt:lpstr>Admin Flow:</vt:lpstr>
      <vt:lpstr>Admin Flow:</vt:lpstr>
      <vt:lpstr>Admin Flow:</vt:lpstr>
      <vt:lpstr>Admin Flow:</vt:lpstr>
      <vt:lpstr>Admin Flow:</vt:lpstr>
      <vt:lpstr>Admin Flow:</vt:lpstr>
      <vt:lpstr>Admin Flow:</vt:lpstr>
      <vt:lpstr>Admin Flow:</vt:lpstr>
      <vt:lpstr>Admin Flow:</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dell</cp:lastModifiedBy>
  <cp:revision>43</cp:revision>
  <dcterms:created xsi:type="dcterms:W3CDTF">2022-09-26T22:13:44Z</dcterms:created>
  <dcterms:modified xsi:type="dcterms:W3CDTF">2023-08-28T20:02:36Z</dcterms:modified>
</cp:coreProperties>
</file>